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89" r:id="rId2"/>
  </p:sldMasterIdLst>
  <p:notesMasterIdLst>
    <p:notesMasterId r:id="rId82"/>
  </p:notesMasterIdLst>
  <p:handoutMasterIdLst>
    <p:handoutMasterId r:id="rId83"/>
  </p:handoutMasterIdLst>
  <p:sldIdLst>
    <p:sldId id="336" r:id="rId3"/>
    <p:sldId id="374" r:id="rId4"/>
    <p:sldId id="373" r:id="rId5"/>
    <p:sldId id="357" r:id="rId6"/>
    <p:sldId id="358" r:id="rId7"/>
    <p:sldId id="360" r:id="rId8"/>
    <p:sldId id="361" r:id="rId9"/>
    <p:sldId id="362" r:id="rId10"/>
    <p:sldId id="363" r:id="rId11"/>
    <p:sldId id="364" r:id="rId12"/>
    <p:sldId id="365" r:id="rId13"/>
    <p:sldId id="376" r:id="rId14"/>
    <p:sldId id="404" r:id="rId15"/>
    <p:sldId id="405" r:id="rId16"/>
    <p:sldId id="406" r:id="rId17"/>
    <p:sldId id="407" r:id="rId18"/>
    <p:sldId id="408" r:id="rId19"/>
    <p:sldId id="413" r:id="rId20"/>
    <p:sldId id="382" r:id="rId21"/>
    <p:sldId id="383" r:id="rId22"/>
    <p:sldId id="384" r:id="rId23"/>
    <p:sldId id="385" r:id="rId24"/>
    <p:sldId id="386" r:id="rId25"/>
    <p:sldId id="409" r:id="rId26"/>
    <p:sldId id="410" r:id="rId27"/>
    <p:sldId id="387" r:id="rId28"/>
    <p:sldId id="388" r:id="rId29"/>
    <p:sldId id="389" r:id="rId30"/>
    <p:sldId id="390" r:id="rId31"/>
    <p:sldId id="391" r:id="rId32"/>
    <p:sldId id="392" r:id="rId33"/>
    <p:sldId id="393" r:id="rId34"/>
    <p:sldId id="394" r:id="rId35"/>
    <p:sldId id="395" r:id="rId36"/>
    <p:sldId id="396" r:id="rId37"/>
    <p:sldId id="397" r:id="rId38"/>
    <p:sldId id="411" r:id="rId39"/>
    <p:sldId id="412" r:id="rId40"/>
    <p:sldId id="399" r:id="rId41"/>
    <p:sldId id="400" r:id="rId42"/>
    <p:sldId id="401" r:id="rId43"/>
    <p:sldId id="402" r:id="rId44"/>
    <p:sldId id="403" r:id="rId45"/>
    <p:sldId id="375" r:id="rId46"/>
    <p:sldId id="414" r:id="rId47"/>
    <p:sldId id="366" r:id="rId48"/>
    <p:sldId id="367" r:id="rId49"/>
    <p:sldId id="369" r:id="rId50"/>
    <p:sldId id="370" r:id="rId51"/>
    <p:sldId id="371" r:id="rId52"/>
    <p:sldId id="415" r:id="rId53"/>
    <p:sldId id="416" r:id="rId54"/>
    <p:sldId id="354" r:id="rId55"/>
    <p:sldId id="355" r:id="rId56"/>
    <p:sldId id="356" r:id="rId57"/>
    <p:sldId id="417" r:id="rId58"/>
    <p:sldId id="418" r:id="rId59"/>
    <p:sldId id="419" r:id="rId60"/>
    <p:sldId id="331" r:id="rId61"/>
    <p:sldId id="346" r:id="rId62"/>
    <p:sldId id="347" r:id="rId63"/>
    <p:sldId id="353" r:id="rId64"/>
    <p:sldId id="337" r:id="rId65"/>
    <p:sldId id="338" r:id="rId66"/>
    <p:sldId id="339" r:id="rId67"/>
    <p:sldId id="348" r:id="rId68"/>
    <p:sldId id="420" r:id="rId69"/>
    <p:sldId id="349" r:id="rId70"/>
    <p:sldId id="424" r:id="rId71"/>
    <p:sldId id="425" r:id="rId72"/>
    <p:sldId id="426" r:id="rId73"/>
    <p:sldId id="427" r:id="rId74"/>
    <p:sldId id="351" r:id="rId75"/>
    <p:sldId id="352" r:id="rId76"/>
    <p:sldId id="421" r:id="rId77"/>
    <p:sldId id="350" r:id="rId78"/>
    <p:sldId id="422" r:id="rId79"/>
    <p:sldId id="423" r:id="rId80"/>
    <p:sldId id="341" r:id="rId8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58" autoAdjust="0"/>
  </p:normalViewPr>
  <p:slideViewPr>
    <p:cSldViewPr snapToGrid="0">
      <p:cViewPr varScale="1">
        <p:scale>
          <a:sx n="109" d="100"/>
          <a:sy n="109" d="100"/>
        </p:scale>
        <p:origin x="-159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54"/>
    </p:cViewPr>
  </p:sorterViewPr>
  <p:notesViewPr>
    <p:cSldViewPr snapToGrid="0">
      <p:cViewPr varScale="1">
        <p:scale>
          <a:sx n="68" d="100"/>
          <a:sy n="68" d="100"/>
        </p:scale>
        <p:origin x="-2730"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E558755-3EEF-43C6-A943-A6A4852109B9}" type="datetime1">
              <a:rPr lang="en-US"/>
              <a:pPr/>
              <a:t>6/30/2015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3B5A71B-87F2-4F8B-AB36-E8455F1DD1E5}" type="slidenum">
              <a:rPr lang="en-US"/>
              <a:pPr/>
              <a:t>‹#›</a:t>
            </a:fld>
            <a:endParaRPr lang="en-US"/>
          </a:p>
        </p:txBody>
      </p:sp>
    </p:spTree>
    <p:extLst>
      <p:ext uri="{BB962C8B-B14F-4D97-AF65-F5344CB8AC3E}">
        <p14:creationId xmlns:p14="http://schemas.microsoft.com/office/powerpoint/2010/main" xmlns="" val="36967861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A6E976AC-FC0C-4314-B48F-C9C24450912F}" type="datetime1">
              <a:rPr lang="en-US"/>
              <a:pPr/>
              <a:t>6/30/2015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F459F125-C4D5-4607-A7AA-AFC8615AA574}" type="slidenum">
              <a:rPr lang="en-US"/>
              <a:pPr/>
              <a:t>‹#›</a:t>
            </a:fld>
            <a:endParaRPr lang="en-US"/>
          </a:p>
        </p:txBody>
      </p:sp>
    </p:spTree>
    <p:extLst>
      <p:ext uri="{BB962C8B-B14F-4D97-AF65-F5344CB8AC3E}">
        <p14:creationId xmlns:p14="http://schemas.microsoft.com/office/powerpoint/2010/main" xmlns="" val="157596493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ＭＳ Ｐゴシック" pitchFamily="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All</a:t>
            </a:r>
            <a:r>
              <a:rPr lang="en-US" sz="1200" kern="1200" baseline="0" dirty="0" smtClean="0">
                <a:solidFill>
                  <a:schemeClr val="tx1"/>
                </a:solidFill>
                <a:latin typeface="+mn-lt"/>
                <a:ea typeface="+mn-ea"/>
                <a:cs typeface="+mn-cs"/>
              </a:rPr>
              <a:t> slides </a:t>
            </a:r>
            <a:r>
              <a:rPr lang="en-US" sz="1200" kern="1200" baseline="0" smtClean="0">
                <a:solidFill>
                  <a:schemeClr val="tx1"/>
                </a:solidFill>
                <a:latin typeface="+mn-lt"/>
                <a:ea typeface="+mn-ea"/>
                <a:cs typeface="+mn-cs"/>
              </a:rPr>
              <a:t>from: </a:t>
            </a:r>
            <a:r>
              <a:rPr lang="en-US" sz="1200" kern="1200" smtClean="0">
                <a:solidFill>
                  <a:schemeClr val="tx1"/>
                </a:solidFill>
                <a:latin typeface="+mn-lt"/>
                <a:ea typeface="+mn-ea"/>
                <a:cs typeface="+mn-cs"/>
              </a:rPr>
              <a:t>“</a:t>
            </a:r>
            <a:r>
              <a:rPr lang="en-US" sz="1200" kern="1200" dirty="0" smtClean="0">
                <a:solidFill>
                  <a:schemeClr val="tx1"/>
                </a:solidFill>
                <a:latin typeface="+mn-lt"/>
                <a:ea typeface="+mn-ea"/>
                <a:cs typeface="+mn-cs"/>
              </a:rPr>
              <a:t>S. Platnick, 2006: Ship Tracks. </a:t>
            </a:r>
            <a:r>
              <a:rPr lang="en-US" sz="1200" i="1" kern="1200" dirty="0" smtClean="0">
                <a:solidFill>
                  <a:schemeClr val="tx1"/>
                </a:solidFill>
                <a:latin typeface="+mn-lt"/>
                <a:ea typeface="+mn-ea"/>
                <a:cs typeface="+mn-cs"/>
              </a:rPr>
              <a:t>Our Changing Planet</a:t>
            </a:r>
            <a:r>
              <a:rPr lang="en-US" sz="1200" kern="1200" dirty="0" smtClean="0">
                <a:solidFill>
                  <a:schemeClr val="tx1"/>
                </a:solidFill>
                <a:latin typeface="+mn-lt"/>
                <a:ea typeface="+mn-ea"/>
                <a:cs typeface="+mn-cs"/>
              </a:rPr>
              <a:t>, M. D. King, C. L. Parkinson, K. C. </a:t>
            </a:r>
            <a:r>
              <a:rPr lang="en-US" sz="1200" kern="1200" dirty="0" err="1" smtClean="0">
                <a:solidFill>
                  <a:schemeClr val="tx1"/>
                </a:solidFill>
                <a:latin typeface="+mn-lt"/>
                <a:ea typeface="+mn-ea"/>
                <a:cs typeface="+mn-cs"/>
              </a:rPr>
              <a:t>Partington</a:t>
            </a:r>
            <a:r>
              <a:rPr lang="en-US" sz="1200" kern="1200" dirty="0" smtClean="0">
                <a:solidFill>
                  <a:schemeClr val="tx1"/>
                </a:solidFill>
                <a:latin typeface="+mn-lt"/>
                <a:ea typeface="+mn-ea"/>
                <a:cs typeface="+mn-cs"/>
              </a:rPr>
              <a:t>, R. Williams, Eds., Cambridge University Press.”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can lead to</a:t>
            </a:r>
            <a:r>
              <a:rPr lang="en-US" sz="1200" kern="1200" baseline="0" dirty="0" smtClean="0">
                <a:solidFill>
                  <a:schemeClr val="tx1"/>
                </a:solidFill>
                <a:latin typeface="+mn-lt"/>
                <a:ea typeface="+mn-ea"/>
                <a:cs typeface="+mn-cs"/>
              </a:rPr>
              <a:t> brighter clouds is LWP is not lost (does happen) and the same amount of water is distributed among more droplets (increases optical thickness).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B650B7-8EE3-B543-9A24-C032CEAFD167}"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Retrievals for the true color</a:t>
            </a:r>
            <a:r>
              <a:rPr lang="en-US" baseline="0" dirty="0" smtClean="0"/>
              <a:t> region in the previous slide. Note s</a:t>
            </a:r>
            <a:r>
              <a:rPr lang="en-US" dirty="0" smtClean="0"/>
              <a:t>maller droplets in the tracks</a:t>
            </a:r>
            <a:endParaRPr lang="en-US" dirty="0"/>
          </a:p>
        </p:txBody>
      </p:sp>
      <p:sp>
        <p:nvSpPr>
          <p:cNvPr id="4" name="Slide Number Placeholder 3"/>
          <p:cNvSpPr>
            <a:spLocks noGrp="1"/>
          </p:cNvSpPr>
          <p:nvPr>
            <p:ph type="sldNum" sz="quarter" idx="10"/>
          </p:nvPr>
        </p:nvSpPr>
        <p:spPr/>
        <p:txBody>
          <a:bodyPr/>
          <a:lstStyle/>
          <a:p>
            <a:fld id="{72B650B7-8EE3-B543-9A24-C032CEAFD167}"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Highest resolution photography (3-6 </a:t>
            </a:r>
            <a:r>
              <a:rPr lang="en-US" dirty="0" err="1" smtClean="0"/>
              <a:t>m</a:t>
            </a:r>
            <a:r>
              <a:rPr lang="en-US" dirty="0" smtClean="0"/>
              <a:t> resolution). Can just make out container</a:t>
            </a:r>
            <a:r>
              <a:rPr lang="en-US" baseline="0" dirty="0" smtClean="0"/>
              <a:t> sections on the deck of the freighter.</a:t>
            </a:r>
            <a:endParaRPr lang="en-US" dirty="0"/>
          </a:p>
        </p:txBody>
      </p:sp>
      <p:sp>
        <p:nvSpPr>
          <p:cNvPr id="4" name="Slide Number Placeholder 3"/>
          <p:cNvSpPr>
            <a:spLocks noGrp="1"/>
          </p:cNvSpPr>
          <p:nvPr>
            <p:ph type="sldNum" sz="quarter" idx="10"/>
          </p:nvPr>
        </p:nvSpPr>
        <p:spPr/>
        <p:txBody>
          <a:bodyPr/>
          <a:lstStyle/>
          <a:p>
            <a:fld id="{72B650B7-8EE3-B543-9A24-C032CEAFD167}"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D4F52E7E-FACD-4925-A691-906CAFEAB384}" type="slidenum">
              <a:rPr lang="de-DE" smtClean="0"/>
              <a:pPr/>
              <a:t>48</a:t>
            </a:fld>
            <a:endParaRPr lang="de-DE"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D3B34CFE-485F-4025-9377-8BB8CACA49E8}" type="slidenum">
              <a:rPr lang="de-DE" smtClean="0"/>
              <a:pPr/>
              <a:t>49</a:t>
            </a:fld>
            <a:endParaRPr lang="de-DE"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9F125-C4D5-4607-A7AA-AFC8615AA574}" type="slidenum">
              <a:rPr lang="en-US" smtClean="0"/>
              <a:pPr/>
              <a:t>73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all" spc="0" baseline="0">
                <a:effectLst>
                  <a:reflection blurRad="12700" stA="34000" endA="740" endPos="53000" dir="5400000" sy="-100000" algn="bl" rotWithShape="0"/>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2819400"/>
            <a:ext cx="7772400" cy="1219200"/>
          </a:xfrm>
        </p:spPr>
        <p:txBody>
          <a:bodyPr lIns="100584" anchor="b"/>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xmlns="" val="99592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65AC60C-09E5-4180-BB35-09A10A271FA9}" type="datetime1">
              <a:rPr lang="en-US"/>
              <a:pPr/>
              <a:t>6/30/2015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E2BF9A-A6FA-4454-AF2F-875566FE6BB4}" type="slidenum">
              <a:rPr lang="en-US"/>
              <a:pPr/>
              <a:t>‹#›</a:t>
            </a:fld>
            <a:endParaRPr lang="en-US"/>
          </a:p>
        </p:txBody>
      </p:sp>
    </p:spTree>
    <p:extLst>
      <p:ext uri="{BB962C8B-B14F-4D97-AF65-F5344CB8AC3E}">
        <p14:creationId xmlns:p14="http://schemas.microsoft.com/office/powerpoint/2010/main" xmlns="" val="3349464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B3417DA-0D89-4E5D-B008-A556A3A333EA}" type="datetime1">
              <a:rPr lang="en-US"/>
              <a:pPr/>
              <a:t>6/30/2015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95A91B-D5C8-4F5C-9E1D-21C293A60C19}" type="slidenum">
              <a:rPr lang="en-US"/>
              <a:pPr/>
              <a:t>‹#›</a:t>
            </a:fld>
            <a:endParaRPr lang="en-US"/>
          </a:p>
        </p:txBody>
      </p:sp>
    </p:spTree>
    <p:extLst>
      <p:ext uri="{BB962C8B-B14F-4D97-AF65-F5344CB8AC3E}">
        <p14:creationId xmlns:p14="http://schemas.microsoft.com/office/powerpoint/2010/main" xmlns="" val="4187470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BFD2CA6-ED60-4293-85E4-BBCCEDF3CCBC}" type="datetime1">
              <a:rPr lang="en-US"/>
              <a:pPr/>
              <a:t>6/30/2015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13DE98-0CBE-48A9-97B3-A8CF2215D183}" type="slidenum">
              <a:rPr lang="en-US"/>
              <a:pPr/>
              <a:t>‹#›</a:t>
            </a:fld>
            <a:endParaRPr lang="en-US"/>
          </a:p>
        </p:txBody>
      </p:sp>
    </p:spTree>
    <p:extLst>
      <p:ext uri="{BB962C8B-B14F-4D97-AF65-F5344CB8AC3E}">
        <p14:creationId xmlns:p14="http://schemas.microsoft.com/office/powerpoint/2010/main" xmlns="" val="2766027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A6361D2-B506-47F9-9D48-F4BB9B9E3062}" type="datetime1">
              <a:rPr lang="en-US"/>
              <a:pPr/>
              <a:t>6/30/2015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B0B73D-AFE1-4400-8E85-D01A434FC56A}" type="slidenum">
              <a:rPr lang="en-US"/>
              <a:pPr/>
              <a:t>‹#›</a:t>
            </a:fld>
            <a:endParaRPr lang="en-US"/>
          </a:p>
        </p:txBody>
      </p:sp>
    </p:spTree>
    <p:extLst>
      <p:ext uri="{BB962C8B-B14F-4D97-AF65-F5344CB8AC3E}">
        <p14:creationId xmlns:p14="http://schemas.microsoft.com/office/powerpoint/2010/main" xmlns="" val="2831239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00EE6581-F165-4692-87D6-CC0DDF2C6979}" type="datetime1">
              <a:rPr lang="en-US"/>
              <a:pPr/>
              <a:t>6/30/2015</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C2F655E-9D96-4D68-89B6-3598C522B6CE}" type="slidenum">
              <a:rPr lang="en-US"/>
              <a:pPr/>
              <a:t>‹#›</a:t>
            </a:fld>
            <a:endParaRPr lang="en-US"/>
          </a:p>
        </p:txBody>
      </p:sp>
    </p:spTree>
    <p:extLst>
      <p:ext uri="{BB962C8B-B14F-4D97-AF65-F5344CB8AC3E}">
        <p14:creationId xmlns:p14="http://schemas.microsoft.com/office/powerpoint/2010/main" xmlns="" val="3101260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7C57908-36BB-490E-BDC8-1FCF48515950}" type="datetime1">
              <a:rPr lang="en-US"/>
              <a:pPr/>
              <a:t>6/30/2015</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214FFBE-A4BD-404C-A61F-1F26DDD6D221}" type="slidenum">
              <a:rPr lang="en-US"/>
              <a:pPr/>
              <a:t>‹#›</a:t>
            </a:fld>
            <a:endParaRPr lang="en-US"/>
          </a:p>
        </p:txBody>
      </p:sp>
    </p:spTree>
    <p:extLst>
      <p:ext uri="{BB962C8B-B14F-4D97-AF65-F5344CB8AC3E}">
        <p14:creationId xmlns:p14="http://schemas.microsoft.com/office/powerpoint/2010/main" xmlns="" val="2959493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AF191FA-F75A-4BA9-9186-9F114FC26F82}" type="datetime1">
              <a:rPr lang="en-US"/>
              <a:pPr/>
              <a:t>6/30/2015</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1CFF94B-61A3-4F09-9DAC-7E9EB4FC7ECC}" type="slidenum">
              <a:rPr lang="en-US"/>
              <a:pPr/>
              <a:t>‹#›</a:t>
            </a:fld>
            <a:endParaRPr lang="en-US"/>
          </a:p>
        </p:txBody>
      </p:sp>
    </p:spTree>
    <p:extLst>
      <p:ext uri="{BB962C8B-B14F-4D97-AF65-F5344CB8AC3E}">
        <p14:creationId xmlns:p14="http://schemas.microsoft.com/office/powerpoint/2010/main" xmlns="" val="94211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9EE6C47-7327-4016-AEE2-2C2B6AA577BB}" type="datetime1">
              <a:rPr lang="en-US"/>
              <a:pPr/>
              <a:t>6/30/2015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F54DB8A-610B-414C-8186-0F2FDE4D6A97}" type="slidenum">
              <a:rPr lang="en-US"/>
              <a:pPr/>
              <a:t>‹#›</a:t>
            </a:fld>
            <a:endParaRPr lang="en-US"/>
          </a:p>
        </p:txBody>
      </p:sp>
    </p:spTree>
    <p:extLst>
      <p:ext uri="{BB962C8B-B14F-4D97-AF65-F5344CB8AC3E}">
        <p14:creationId xmlns:p14="http://schemas.microsoft.com/office/powerpoint/2010/main" xmlns="" val="870518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FA6D013-4C80-4C6F-BB54-0D638EA3731F}" type="datetime1">
              <a:rPr lang="en-US"/>
              <a:pPr/>
              <a:t>6/30/2015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73A6EE9-CA68-498C-BDB3-540C74844AEC}" type="slidenum">
              <a:rPr lang="en-US"/>
              <a:pPr/>
              <a:t>‹#›</a:t>
            </a:fld>
            <a:endParaRPr lang="en-US"/>
          </a:p>
        </p:txBody>
      </p:sp>
    </p:spTree>
    <p:extLst>
      <p:ext uri="{BB962C8B-B14F-4D97-AF65-F5344CB8AC3E}">
        <p14:creationId xmlns:p14="http://schemas.microsoft.com/office/powerpoint/2010/main" xmlns="" val="392545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CCEEC9A-8100-4BC8-9C58-925DA347351A}" type="datetime1">
              <a:rPr lang="en-US"/>
              <a:pPr/>
              <a:t>6/30/2015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A24255-1C70-4E68-AFB8-0DB4D8F8825F}" type="slidenum">
              <a:rPr lang="en-US"/>
              <a:pPr/>
              <a:t>‹#›</a:t>
            </a:fld>
            <a:endParaRPr lang="en-US"/>
          </a:p>
        </p:txBody>
      </p:sp>
    </p:spTree>
    <p:extLst>
      <p:ext uri="{BB962C8B-B14F-4D97-AF65-F5344CB8AC3E}">
        <p14:creationId xmlns:p14="http://schemas.microsoft.com/office/powerpoint/2010/main" xmlns="" val="137845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914400" y="1783561"/>
            <a:ext cx="7772400" cy="43124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309623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FCB5AC2-9DC2-4D36-B45B-BE1429C83F97}" type="datetime1">
              <a:rPr lang="en-US"/>
              <a:pPr/>
              <a:t>6/30/2015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060297-1434-4FB8-8FFE-5A24BEF83AD9}" type="slidenum">
              <a:rPr lang="en-US"/>
              <a:pPr/>
              <a:t>‹#›</a:t>
            </a:fld>
            <a:endParaRPr lang="en-US"/>
          </a:p>
        </p:txBody>
      </p:sp>
    </p:spTree>
    <p:extLst>
      <p:ext uri="{BB962C8B-B14F-4D97-AF65-F5344CB8AC3E}">
        <p14:creationId xmlns:p14="http://schemas.microsoft.com/office/powerpoint/2010/main" xmlns="" val="3831976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en-US" smtClean="0"/>
              <a:t>Click to edit Master title style</a:t>
            </a:r>
            <a:endParaRPr lang="en-US"/>
          </a:p>
        </p:txBody>
      </p:sp>
    </p:spTree>
    <p:extLst>
      <p:ext uri="{BB962C8B-B14F-4D97-AF65-F5344CB8AC3E}">
        <p14:creationId xmlns:p14="http://schemas.microsoft.com/office/powerpoint/2010/main" xmlns="" val="409951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59111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664560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en-US" smtClean="0"/>
              <a:t>Click to edit Master title style</a:t>
            </a:r>
            <a:endParaRPr lang="en-US"/>
          </a:p>
        </p:txBody>
      </p:sp>
    </p:spTree>
    <p:extLst>
      <p:ext uri="{BB962C8B-B14F-4D97-AF65-F5344CB8AC3E}">
        <p14:creationId xmlns:p14="http://schemas.microsoft.com/office/powerpoint/2010/main" xmlns="" val="242609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58431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47539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a typeface="ＭＳ Ｐゴシック" pitchFamily="-112" charset="-128"/>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1"/>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49943" y="1300307"/>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71549" y="14050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30864"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6"/>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49943" y="1300307"/>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71549" y="14050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30864"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2"/>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49943" y="1300308"/>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71548" y="1405047"/>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3086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9" name="Slide Number Placeholder 6"/>
          <p:cNvSpPr>
            <a:spLocks noGrp="1"/>
          </p:cNvSpPr>
          <p:nvPr>
            <p:ph type="sldNum" sz="quarter" idx="10"/>
          </p:nvPr>
        </p:nvSpPr>
        <p:spPr>
          <a:xfrm>
            <a:off x="8610600" y="55563"/>
            <a:ext cx="457200" cy="365125"/>
          </a:xfrm>
        </p:spPr>
        <p:txBody>
          <a:bodyPr/>
          <a:lstStyle>
            <a:lvl1pPr>
              <a:defRPr>
                <a:latin typeface="Corbel" pitchFamily="34" charset="0"/>
              </a:defRPr>
            </a:lvl1pPr>
          </a:lstStyle>
          <a:p>
            <a:fld id="{DF431106-893B-41A8-A566-610F06663C33}" type="slidenum">
              <a:rPr lang="en-US"/>
              <a:pPr/>
              <a:t>‹#›</a:t>
            </a:fld>
            <a:endParaRPr lang="en-US"/>
          </a:p>
        </p:txBody>
      </p:sp>
    </p:spTree>
    <p:extLst>
      <p:ext uri="{BB962C8B-B14F-4D97-AF65-F5344CB8AC3E}">
        <p14:creationId xmlns:p14="http://schemas.microsoft.com/office/powerpoint/2010/main" xmlns="" val="3891974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6618288" y="0"/>
            <a:ext cx="252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24" descr="star_fade_bg.jpg"/>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472440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23" descr="star_fade_bg.jpg"/>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236220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20" descr="star_fade_bg.jpg"/>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Placeholder 21"/>
          <p:cNvSpPr>
            <a:spLocks noGrp="1"/>
          </p:cNvSpPr>
          <p:nvPr>
            <p:ph type="title"/>
          </p:nvPr>
        </p:nvSpPr>
        <p:spPr>
          <a:xfrm>
            <a:off x="914400" y="512763"/>
            <a:ext cx="7772400" cy="914400"/>
          </a:xfrm>
          <a:prstGeom prst="rect">
            <a:avLst/>
          </a:prstGeom>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p>
        </p:txBody>
      </p:sp>
      <p:sp>
        <p:nvSpPr>
          <p:cNvPr id="1031"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29" descr="cimss_logo.tif"/>
          <p:cNvPicPr>
            <a:picLocks noChangeAspect="1"/>
          </p:cNvPicPr>
          <p:nvPr/>
        </p:nvPicPr>
        <p:blipFill>
          <a:blip r:embed="rId12">
            <a:extLst>
              <a:ext uri="{28A0092B-C50C-407E-A947-70E740481C1C}">
                <a14:useLocalDpi xmlns:a14="http://schemas.microsoft.com/office/drawing/2010/main" xmlns="" val="0"/>
              </a:ext>
            </a:extLst>
          </a:blip>
          <a:srcRect/>
          <a:stretch>
            <a:fillRect/>
          </a:stretch>
        </p:blipFill>
        <p:spPr bwMode="auto">
          <a:xfrm>
            <a:off x="212725" y="6019800"/>
            <a:ext cx="852488"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1050925" y="6283325"/>
            <a:ext cx="3810000" cy="369888"/>
          </a:xfrm>
          <a:prstGeom prst="rect">
            <a:avLst/>
          </a:prstGeom>
          <a:noFill/>
        </p:spPr>
        <p:txBody>
          <a:bodyPr>
            <a:spAutoFit/>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1" hangingPunct="1"/>
            <a:r>
              <a:rPr lang="en-US" sz="900">
                <a:solidFill>
                  <a:srgbClr val="FFF1CE"/>
                </a:solidFill>
                <a:latin typeface="Corbel" pitchFamily="34" charset="0"/>
              </a:rPr>
              <a:t>Cooperative Institute for Meteorological Satellite Studies</a:t>
            </a:r>
          </a:p>
          <a:p>
            <a:pPr eaLnBrk="1" hangingPunct="1"/>
            <a:r>
              <a:rPr lang="en-US" sz="900">
                <a:latin typeface="Corbel" pitchFamily="34" charset="0"/>
              </a:rPr>
              <a:t>University of Wisconsin - Madison</a:t>
            </a:r>
          </a:p>
        </p:txBody>
      </p:sp>
      <p:sp>
        <p:nvSpPr>
          <p:cNvPr id="11" name="Slide Number Placeholder 10"/>
          <p:cNvSpPr>
            <a:spLocks noGrp="1"/>
          </p:cNvSpPr>
          <p:nvPr>
            <p:ph type="sldNum" sz="quarter" idx="4"/>
          </p:nvPr>
        </p:nvSpPr>
        <p:spPr>
          <a:xfrm>
            <a:off x="8250238" y="6413500"/>
            <a:ext cx="457200" cy="228600"/>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1CE"/>
                </a:solidFill>
              </a:defRPr>
            </a:lvl1pPr>
          </a:lstStyle>
          <a:p>
            <a:fld id="{C35E1F46-254F-477F-AB67-023AA3641BC2}"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3600" kern="1200" spc="-100">
          <a:solidFill>
            <a:srgbClr val="C1EEFF"/>
          </a:solidFill>
          <a:latin typeface="Arial" pitchFamily="4" charset="0"/>
          <a:ea typeface="ＭＳ Ｐゴシック" pitchFamily="4" charset="-128"/>
          <a:cs typeface="ＭＳ Ｐゴシック" pitchFamily="4" charset="-128"/>
        </a:defRPr>
      </a:lvl1pPr>
      <a:lvl2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2pPr>
      <a:lvl3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3pPr>
      <a:lvl4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4pPr>
      <a:lvl5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5pPr>
      <a:lvl6pPr marL="4572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0" fontAlgn="base" hangingPunct="0">
        <a:spcBef>
          <a:spcPts val="700"/>
        </a:spcBef>
        <a:spcAft>
          <a:spcPct val="0"/>
        </a:spcAft>
        <a:buClr>
          <a:srgbClr val="A7D6FF"/>
        </a:buClr>
        <a:buSzPct val="95000"/>
        <a:buFont typeface="Wingdings" pitchFamily="2" charset="2"/>
        <a:buChar char=""/>
        <a:defRPr sz="3000" kern="1200">
          <a:solidFill>
            <a:schemeClr val="tx1"/>
          </a:solidFill>
          <a:latin typeface="+mn-lt"/>
          <a:ea typeface="ＭＳ Ｐゴシック" pitchFamily="4" charset="-128"/>
          <a:cs typeface="ＭＳ Ｐゴシック" pitchFamily="4" charset="-128"/>
        </a:defRPr>
      </a:lvl1pPr>
      <a:lvl2pPr marL="739775" indent="-285750" algn="l" rtl="0" eaLnBrk="0" fontAlgn="base" hangingPunct="0">
        <a:spcBef>
          <a:spcPct val="20000"/>
        </a:spcBef>
        <a:spcAft>
          <a:spcPct val="0"/>
        </a:spcAft>
        <a:buClr>
          <a:srgbClr val="A7D6FF"/>
        </a:buClr>
        <a:buSzPct val="90000"/>
        <a:buFont typeface="Wingdings" pitchFamily="2" charset="2"/>
        <a:buChar char=""/>
        <a:defRPr sz="2600" kern="1200">
          <a:solidFill>
            <a:schemeClr val="tx1"/>
          </a:solidFill>
          <a:latin typeface="+mn-lt"/>
          <a:ea typeface="ＭＳ Ｐゴシック" pitchFamily="4" charset="-128"/>
          <a:cs typeface="+mn-cs"/>
        </a:defRPr>
      </a:lvl2pPr>
      <a:lvl3pPr marL="995363" indent="-228600" algn="l" rtl="0" eaLnBrk="0" fontAlgn="base" hangingPunct="0">
        <a:spcBef>
          <a:spcPct val="20000"/>
        </a:spcBef>
        <a:spcAft>
          <a:spcPct val="0"/>
        </a:spcAft>
        <a:buClr>
          <a:srgbClr val="A7D6FF"/>
        </a:buClr>
        <a:buFont typeface="Wingdings 2" pitchFamily="18" charset="2"/>
        <a:buChar char=""/>
        <a:defRPr sz="2400" kern="1200">
          <a:solidFill>
            <a:schemeClr val="tx1"/>
          </a:solidFill>
          <a:latin typeface="+mn-lt"/>
          <a:ea typeface="ＭＳ Ｐゴシック" pitchFamily="4" charset="-128"/>
          <a:cs typeface="+mn-cs"/>
        </a:defRPr>
      </a:lvl3pPr>
      <a:lvl4pPr marL="1260475" indent="-228600" algn="l" rtl="0" eaLnBrk="0" fontAlgn="base" hangingPunct="0">
        <a:spcBef>
          <a:spcPct val="20000"/>
        </a:spcBef>
        <a:spcAft>
          <a:spcPct val="0"/>
        </a:spcAft>
        <a:buClr>
          <a:srgbClr val="A7D6FF"/>
        </a:buClr>
        <a:buSzPct val="80000"/>
        <a:buFont typeface="Arial" charset="0"/>
        <a:buChar char="•"/>
        <a:defRPr sz="2200" kern="1200">
          <a:solidFill>
            <a:schemeClr val="tx1"/>
          </a:solidFill>
          <a:latin typeface="+mn-lt"/>
          <a:ea typeface="ＭＳ Ｐゴシック" pitchFamily="4" charset="-128"/>
          <a:cs typeface="+mn-cs"/>
        </a:defRPr>
      </a:lvl4pPr>
      <a:lvl5pPr marL="1481138" indent="-209550" algn="l" rtl="0" eaLnBrk="0" fontAlgn="base" hangingPunct="0">
        <a:spcBef>
          <a:spcPct val="20000"/>
        </a:spcBef>
        <a:spcAft>
          <a:spcPct val="0"/>
        </a:spcAft>
        <a:buClr>
          <a:srgbClr val="A7D6FF"/>
        </a:buClr>
        <a:buSzPct val="80000"/>
        <a:buFont typeface="Wingdings 2" pitchFamily="18" charset="2"/>
        <a:buChar char=""/>
        <a:defRPr sz="2000" kern="1200">
          <a:solidFill>
            <a:schemeClr val="tx1"/>
          </a:solidFill>
          <a:latin typeface="+mn-lt"/>
          <a:ea typeface="ＭＳ Ｐゴシック" pitchFamily="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715F1505-CE2C-49B6-B9F0-3FD0E9D3B6AA}" type="datetime1">
              <a:rPr lang="en-US"/>
              <a:pPr/>
              <a:t>6/30/2015</a:t>
            </a:fld>
            <a:endParaRPr lang="en-US"/>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0D24FE9-541C-42A2-9DC5-5955C678354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2012jd018878-ms01.mp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www.eumetsat.int/website/home/Images/ImageLibrary/DAT_IL_03_01_27.html"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hyperlink" Target="2005_05_23_0900-1515_rgb_10-09_09-07_09_loop.mpg" TargetMode="External"/><Relationship Id="rId2" Type="http://schemas.openxmlformats.org/officeDocument/2006/relationships/hyperlink" Target="2012jd018878-ms01.mpg"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earthobservatory.nasa.gov/IOTD/view.php?id=7362"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bit.ly/HVuVci" TargetMode="Externa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www.eumetsat.int/website/home/Images/ImageLibrary/DAT_2085276.html" TargetMode="External"/><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d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hyperlink" Target="http://www.eumetrain.org/eport/view.php?date=2013110612&amp;region=euro"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msgcpp.knmi.nl/portal" TargetMode="External"/><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2013_11_06_1200-1430_m10_hrv_loop.mpg" TargetMode="External"/><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3.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2064"/>
            <a:ext cx="9144000" cy="914400"/>
          </a:xfrm>
        </p:spPr>
        <p:txBody>
          <a:bodyPr/>
          <a:lstStyle/>
          <a:p>
            <a:pPr algn="ctr"/>
            <a:r>
              <a:rPr lang="en-US" dirty="0" smtClean="0"/>
              <a:t>Remote Sensing Summer School 2013</a:t>
            </a:r>
            <a:br>
              <a:rPr lang="en-US" dirty="0" smtClean="0"/>
            </a:br>
            <a:r>
              <a:rPr lang="en-US" dirty="0" smtClean="0"/>
              <a:t>Steve Ackerman (CIMSS)</a:t>
            </a:r>
            <a:endParaRPr lang="en-US" dirty="0"/>
          </a:p>
        </p:txBody>
      </p:sp>
      <p:sp>
        <p:nvSpPr>
          <p:cNvPr id="3" name="TextBox 2"/>
          <p:cNvSpPr txBox="1"/>
          <p:nvPr/>
        </p:nvSpPr>
        <p:spPr>
          <a:xfrm>
            <a:off x="973619" y="2902567"/>
            <a:ext cx="7187184" cy="523220"/>
          </a:xfrm>
          <a:prstGeom prst="rect">
            <a:avLst/>
          </a:prstGeom>
          <a:noFill/>
        </p:spPr>
        <p:txBody>
          <a:bodyPr wrap="square" rtlCol="0">
            <a:spAutoFit/>
          </a:bodyPr>
          <a:lstStyle/>
          <a:p>
            <a:pPr algn="ctr"/>
            <a:r>
              <a:rPr lang="en-US" sz="2800" i="1" dirty="0" smtClean="0"/>
              <a:t>Three different cloud scenes</a:t>
            </a:r>
            <a:endParaRPr lang="en-US" sz="2800" dirty="0"/>
          </a:p>
        </p:txBody>
      </p:sp>
    </p:spTree>
    <p:extLst>
      <p:ext uri="{BB962C8B-B14F-4D97-AF65-F5344CB8AC3E}">
        <p14:creationId xmlns:p14="http://schemas.microsoft.com/office/powerpoint/2010/main" xmlns="" val="2824249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2000" y="571500"/>
            <a:ext cx="7620000" cy="5715000"/>
          </a:xfrm>
          <a:prstGeom prst="rect">
            <a:avLst/>
          </a:prstGeom>
        </p:spPr>
      </p:pic>
      <p:sp>
        <p:nvSpPr>
          <p:cNvPr id="4" name="TextBox 3"/>
          <p:cNvSpPr txBox="1"/>
          <p:nvPr/>
        </p:nvSpPr>
        <p:spPr>
          <a:xfrm>
            <a:off x="762000" y="6286500"/>
            <a:ext cx="8107680" cy="400110"/>
          </a:xfrm>
          <a:prstGeom prst="rect">
            <a:avLst/>
          </a:prstGeom>
          <a:noFill/>
        </p:spPr>
        <p:txBody>
          <a:bodyPr wrap="square" rtlCol="0">
            <a:spAutoFit/>
          </a:bodyPr>
          <a:lstStyle/>
          <a:p>
            <a:r>
              <a:rPr lang="en-US" sz="2000" dirty="0" smtClean="0"/>
              <a:t>GOES-11 (US Geostationary satellite) animation of 3.7 micron channel</a:t>
            </a:r>
            <a:endParaRPr lang="en-US" sz="2000" dirty="0"/>
          </a:p>
        </p:txBody>
      </p:sp>
    </p:spTree>
    <p:extLst>
      <p:ext uri="{BB962C8B-B14F-4D97-AF65-F5344CB8AC3E}">
        <p14:creationId xmlns:p14="http://schemas.microsoft.com/office/powerpoint/2010/main" xmlns="" val="578326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2000" y="571500"/>
            <a:ext cx="7620000" cy="5715000"/>
          </a:xfrm>
          <a:prstGeom prst="rect">
            <a:avLst/>
          </a:prstGeom>
        </p:spPr>
      </p:pic>
      <p:sp>
        <p:nvSpPr>
          <p:cNvPr id="4" name="TextBox 3"/>
          <p:cNvSpPr txBox="1"/>
          <p:nvPr/>
        </p:nvSpPr>
        <p:spPr>
          <a:xfrm>
            <a:off x="347472" y="6286500"/>
            <a:ext cx="8034528" cy="400110"/>
          </a:xfrm>
          <a:prstGeom prst="rect">
            <a:avLst/>
          </a:prstGeom>
          <a:noFill/>
        </p:spPr>
        <p:txBody>
          <a:bodyPr wrap="square" rtlCol="0">
            <a:spAutoFit/>
          </a:bodyPr>
          <a:lstStyle/>
          <a:p>
            <a:r>
              <a:rPr lang="en-US" sz="2000" dirty="0" smtClean="0"/>
              <a:t>GOES-11 (US Geostationary satellite) animation of visible channel </a:t>
            </a:r>
            <a:endParaRPr lang="en-US" sz="2000" dirty="0"/>
          </a:p>
        </p:txBody>
      </p:sp>
    </p:spTree>
    <p:extLst>
      <p:ext uri="{BB962C8B-B14F-4D97-AF65-F5344CB8AC3E}">
        <p14:creationId xmlns:p14="http://schemas.microsoft.com/office/powerpoint/2010/main" xmlns="" val="578326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8" name="Picture 6"/>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a:effectLst/>
        </p:spPr>
      </p:pic>
      <p:sp>
        <p:nvSpPr>
          <p:cNvPr id="218119" name="Text Box 7"/>
          <p:cNvSpPr txBox="1">
            <a:spLocks noChangeArrowheads="1"/>
          </p:cNvSpPr>
          <p:nvPr/>
        </p:nvSpPr>
        <p:spPr bwMode="auto">
          <a:xfrm>
            <a:off x="0" y="5942013"/>
            <a:ext cx="2759075" cy="915987"/>
          </a:xfrm>
          <a:prstGeom prst="rect">
            <a:avLst/>
          </a:prstGeom>
          <a:solidFill>
            <a:schemeClr val="accent1"/>
          </a:solidFill>
          <a:ln w="9525">
            <a:noFill/>
            <a:miter lim="800000"/>
            <a:headEnd/>
            <a:tailEnd/>
          </a:ln>
          <a:effectLst/>
        </p:spPr>
        <p:txBody>
          <a:bodyPr>
            <a:spAutoFit/>
          </a:bodyPr>
          <a:lstStyle/>
          <a:p>
            <a:r>
              <a:rPr lang="en-US"/>
              <a:t>MSG Microphysical </a:t>
            </a:r>
          </a:p>
          <a:p>
            <a:r>
              <a:rPr lang="en-US"/>
              <a:t>3.7 </a:t>
            </a:r>
            <a:r>
              <a:rPr lang="en-US">
                <a:latin typeface="Symbol" pitchFamily="18" charset="2"/>
              </a:rPr>
              <a:t>m</a:t>
            </a:r>
            <a:r>
              <a:rPr lang="en-US"/>
              <a:t>m 3-km</a:t>
            </a:r>
          </a:p>
          <a:p>
            <a:r>
              <a:rPr lang="en-US"/>
              <a:t>2006 01 18 13:57</a:t>
            </a:r>
          </a:p>
        </p:txBody>
      </p:sp>
      <p:sp>
        <p:nvSpPr>
          <p:cNvPr id="218120" name="Rectangle 8"/>
          <p:cNvSpPr>
            <a:spLocks noChangeArrowheads="1"/>
          </p:cNvSpPr>
          <p:nvPr/>
        </p:nvSpPr>
        <p:spPr bwMode="auto">
          <a:xfrm>
            <a:off x="3581400" y="1066800"/>
            <a:ext cx="4572000" cy="3429000"/>
          </a:xfrm>
          <a:prstGeom prst="rect">
            <a:avLst/>
          </a:prstGeom>
          <a:noFill/>
          <a:ln w="28575">
            <a:solidFill>
              <a:srgbClr val="FF0000"/>
            </a:solidFill>
            <a:miter lim="800000"/>
            <a:headEnd/>
            <a:tailEnd/>
          </a:ln>
          <a:effec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8120"/>
                                        </p:tgtEl>
                                        <p:attrNameLst>
                                          <p:attrName>style.visibility</p:attrName>
                                        </p:attrNameLst>
                                      </p:cBhvr>
                                      <p:to>
                                        <p:strVal val="visible"/>
                                      </p:to>
                                    </p:set>
                                    <p:anim calcmode="lin" valueType="num">
                                      <p:cBhvr additive="base">
                                        <p:cTn id="7" dur="500" fill="hold"/>
                                        <p:tgtEl>
                                          <p:spTgt spid="218120"/>
                                        </p:tgtEl>
                                        <p:attrNameLst>
                                          <p:attrName>ppt_x</p:attrName>
                                        </p:attrNameLst>
                                      </p:cBhvr>
                                      <p:tavLst>
                                        <p:tav tm="0">
                                          <p:val>
                                            <p:strVal val="#ppt_x"/>
                                          </p:val>
                                        </p:tav>
                                        <p:tav tm="100000">
                                          <p:val>
                                            <p:strVal val="#ppt_x"/>
                                          </p:val>
                                        </p:tav>
                                      </p:tavLst>
                                    </p:anim>
                                    <p:anim calcmode="lin" valueType="num">
                                      <p:cBhvr additive="base">
                                        <p:cTn id="8" dur="500" fill="hold"/>
                                        <p:tgtEl>
                                          <p:spTgt spid="218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2" name="Picture 4"/>
          <p:cNvPicPr>
            <a:picLocks noChangeAspect="1" noChangeArrowheads="1"/>
          </p:cNvPicPr>
          <p:nvPr/>
        </p:nvPicPr>
        <p:blipFill>
          <a:blip r:embed="rId2"/>
          <a:srcRect/>
          <a:stretch>
            <a:fillRect/>
          </a:stretch>
        </p:blipFill>
        <p:spPr bwMode="auto">
          <a:xfrm>
            <a:off x="0" y="-14288"/>
            <a:ext cx="9144000" cy="6859588"/>
          </a:xfrm>
          <a:prstGeom prst="rect">
            <a:avLst/>
          </a:prstGeom>
          <a:noFill/>
          <a:ln w="9525">
            <a:noFill/>
            <a:miter lim="800000"/>
            <a:headEnd/>
            <a:tailEnd/>
          </a:ln>
          <a:effectLst/>
        </p:spPr>
      </p:pic>
      <p:sp>
        <p:nvSpPr>
          <p:cNvPr id="211973" name="Text Box 5"/>
          <p:cNvSpPr txBox="1">
            <a:spLocks noChangeArrowheads="1"/>
          </p:cNvSpPr>
          <p:nvPr/>
        </p:nvSpPr>
        <p:spPr bwMode="auto">
          <a:xfrm>
            <a:off x="0" y="5942013"/>
            <a:ext cx="2759075" cy="915987"/>
          </a:xfrm>
          <a:prstGeom prst="rect">
            <a:avLst/>
          </a:prstGeom>
          <a:solidFill>
            <a:schemeClr val="accent1"/>
          </a:solidFill>
          <a:ln w="9525">
            <a:noFill/>
            <a:miter lim="800000"/>
            <a:headEnd/>
            <a:tailEnd/>
          </a:ln>
          <a:effectLst/>
        </p:spPr>
        <p:txBody>
          <a:bodyPr>
            <a:spAutoFit/>
          </a:bodyPr>
          <a:lstStyle/>
          <a:p>
            <a:r>
              <a:rPr lang="en-US"/>
              <a:t>MSG Microphysical </a:t>
            </a:r>
          </a:p>
          <a:p>
            <a:r>
              <a:rPr lang="en-US"/>
              <a:t>3.7 </a:t>
            </a:r>
            <a:r>
              <a:rPr lang="en-US">
                <a:latin typeface="Symbol" pitchFamily="18" charset="2"/>
              </a:rPr>
              <a:t>m</a:t>
            </a:r>
            <a:r>
              <a:rPr lang="en-US"/>
              <a:t>m 3-km</a:t>
            </a:r>
          </a:p>
          <a:p>
            <a:r>
              <a:rPr lang="en-US"/>
              <a:t>2006 01 18 13:57</a:t>
            </a:r>
          </a:p>
        </p:txBody>
      </p:sp>
      <p:sp>
        <p:nvSpPr>
          <p:cNvPr id="211974" name="Rectangle 6"/>
          <p:cNvSpPr>
            <a:spLocks noChangeArrowheads="1"/>
          </p:cNvSpPr>
          <p:nvPr/>
        </p:nvSpPr>
        <p:spPr bwMode="auto">
          <a:xfrm>
            <a:off x="38862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1975" name="Rectangle 7"/>
          <p:cNvSpPr>
            <a:spLocks noChangeArrowheads="1"/>
          </p:cNvSpPr>
          <p:nvPr/>
        </p:nvSpPr>
        <p:spPr bwMode="auto">
          <a:xfrm>
            <a:off x="41148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11976" name="Rectangle 8"/>
          <p:cNvSpPr>
            <a:spLocks noChangeArrowheads="1"/>
          </p:cNvSpPr>
          <p:nvPr/>
        </p:nvSpPr>
        <p:spPr bwMode="auto">
          <a:xfrm>
            <a:off x="43434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11977" name="Rectangle 9"/>
          <p:cNvSpPr>
            <a:spLocks noChangeArrowheads="1"/>
          </p:cNvSpPr>
          <p:nvPr/>
        </p:nvSpPr>
        <p:spPr bwMode="auto">
          <a:xfrm>
            <a:off x="45720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11978" name="Rectangle 10"/>
          <p:cNvSpPr>
            <a:spLocks noChangeArrowheads="1"/>
          </p:cNvSpPr>
          <p:nvPr/>
        </p:nvSpPr>
        <p:spPr bwMode="auto">
          <a:xfrm>
            <a:off x="48006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11979" name="Text Box 11"/>
          <p:cNvSpPr txBox="1">
            <a:spLocks noChangeArrowheads="1"/>
          </p:cNvSpPr>
          <p:nvPr/>
        </p:nvSpPr>
        <p:spPr bwMode="auto">
          <a:xfrm>
            <a:off x="228600" y="51054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11980" name="Text Box 12"/>
          <p:cNvSpPr txBox="1">
            <a:spLocks noChangeArrowheads="1"/>
          </p:cNvSpPr>
          <p:nvPr/>
        </p:nvSpPr>
        <p:spPr bwMode="auto">
          <a:xfrm>
            <a:off x="7299325" y="2286000"/>
            <a:ext cx="1779588" cy="457200"/>
          </a:xfrm>
          <a:prstGeom prst="rect">
            <a:avLst/>
          </a:prstGeom>
          <a:noFill/>
          <a:ln w="9525">
            <a:noFill/>
            <a:miter lim="800000"/>
            <a:headEnd/>
            <a:tailEnd/>
          </a:ln>
          <a:effectLst/>
        </p:spPr>
        <p:txBody>
          <a:bodyPr wrap="none">
            <a:spAutoFit/>
          </a:bodyPr>
          <a:lstStyle/>
          <a:p>
            <a:r>
              <a:rPr lang="en-US" sz="2400"/>
              <a:t>Air pollution</a:t>
            </a:r>
          </a:p>
        </p:txBody>
      </p:sp>
      <p:sp>
        <p:nvSpPr>
          <p:cNvPr id="211981" name="Line 13"/>
          <p:cNvSpPr>
            <a:spLocks noChangeShapeType="1"/>
          </p:cNvSpPr>
          <p:nvPr/>
        </p:nvSpPr>
        <p:spPr bwMode="auto">
          <a:xfrm flipH="1">
            <a:off x="6781800" y="2667000"/>
            <a:ext cx="685800" cy="762000"/>
          </a:xfrm>
          <a:prstGeom prst="line">
            <a:avLst/>
          </a:prstGeom>
          <a:noFill/>
          <a:ln w="28575">
            <a:solidFill>
              <a:schemeClr val="tx1"/>
            </a:solidFill>
            <a:round/>
            <a:headEnd/>
            <a:tailEnd type="triangle" w="med" len="med"/>
          </a:ln>
          <a:effectLst/>
        </p:spPr>
        <p:txBody>
          <a:bodyPr/>
          <a:lstStyle/>
          <a:p>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7" name="Picture 5"/>
          <p:cNvPicPr>
            <a:picLocks noChangeAspect="1" noChangeArrowheads="1"/>
          </p:cNvPicPr>
          <p:nvPr/>
        </p:nvPicPr>
        <p:blipFill>
          <a:blip r:embed="rId2"/>
          <a:srcRect/>
          <a:stretch>
            <a:fillRect/>
          </a:stretch>
        </p:blipFill>
        <p:spPr bwMode="auto">
          <a:xfrm>
            <a:off x="-47625" y="-14288"/>
            <a:ext cx="9144000" cy="6859588"/>
          </a:xfrm>
          <a:prstGeom prst="rect">
            <a:avLst/>
          </a:prstGeom>
          <a:noFill/>
          <a:ln w="9525">
            <a:noFill/>
            <a:miter lim="800000"/>
            <a:headEnd/>
            <a:tailEnd/>
          </a:ln>
          <a:effectLst/>
        </p:spPr>
      </p:pic>
      <p:sp>
        <p:nvSpPr>
          <p:cNvPr id="212998" name="Text Box 6"/>
          <p:cNvSpPr txBox="1">
            <a:spLocks noChangeArrowheads="1"/>
          </p:cNvSpPr>
          <p:nvPr/>
        </p:nvSpPr>
        <p:spPr bwMode="auto">
          <a:xfrm>
            <a:off x="0" y="5942013"/>
            <a:ext cx="2759075" cy="915987"/>
          </a:xfrm>
          <a:prstGeom prst="rect">
            <a:avLst/>
          </a:prstGeom>
          <a:solidFill>
            <a:schemeClr val="accent1"/>
          </a:solidFill>
          <a:ln w="9525">
            <a:noFill/>
            <a:miter lim="800000"/>
            <a:headEnd/>
            <a:tailEnd/>
          </a:ln>
          <a:effectLst/>
        </p:spPr>
        <p:txBody>
          <a:bodyPr>
            <a:spAutoFit/>
          </a:bodyPr>
          <a:lstStyle/>
          <a:p>
            <a:r>
              <a:rPr lang="en-US"/>
              <a:t>MSG Microphysical </a:t>
            </a:r>
          </a:p>
          <a:p>
            <a:r>
              <a:rPr lang="en-US"/>
              <a:t>3.7 </a:t>
            </a:r>
            <a:r>
              <a:rPr lang="en-US">
                <a:latin typeface="Symbol" pitchFamily="18" charset="2"/>
              </a:rPr>
              <a:t>m</a:t>
            </a:r>
            <a:r>
              <a:rPr lang="en-US"/>
              <a:t>m 3-km</a:t>
            </a:r>
          </a:p>
          <a:p>
            <a:r>
              <a:rPr lang="en-US"/>
              <a:t>2006 01 18 14:12</a:t>
            </a:r>
          </a:p>
        </p:txBody>
      </p:sp>
      <p:sp>
        <p:nvSpPr>
          <p:cNvPr id="212999" name="Rectangle 7"/>
          <p:cNvSpPr>
            <a:spLocks noChangeArrowheads="1"/>
          </p:cNvSpPr>
          <p:nvPr/>
        </p:nvSpPr>
        <p:spPr bwMode="auto">
          <a:xfrm>
            <a:off x="38862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3000" name="Rectangle 8"/>
          <p:cNvSpPr>
            <a:spLocks noChangeArrowheads="1"/>
          </p:cNvSpPr>
          <p:nvPr/>
        </p:nvSpPr>
        <p:spPr bwMode="auto">
          <a:xfrm>
            <a:off x="41148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3001" name="Rectangle 9"/>
          <p:cNvSpPr>
            <a:spLocks noChangeArrowheads="1"/>
          </p:cNvSpPr>
          <p:nvPr/>
        </p:nvSpPr>
        <p:spPr bwMode="auto">
          <a:xfrm>
            <a:off x="43434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13002" name="Rectangle 10"/>
          <p:cNvSpPr>
            <a:spLocks noChangeArrowheads="1"/>
          </p:cNvSpPr>
          <p:nvPr/>
        </p:nvSpPr>
        <p:spPr bwMode="auto">
          <a:xfrm>
            <a:off x="45720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13003" name="Rectangle 11"/>
          <p:cNvSpPr>
            <a:spLocks noChangeArrowheads="1"/>
          </p:cNvSpPr>
          <p:nvPr/>
        </p:nvSpPr>
        <p:spPr bwMode="auto">
          <a:xfrm>
            <a:off x="48006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13004" name="Text Box 12"/>
          <p:cNvSpPr txBox="1">
            <a:spLocks noChangeArrowheads="1"/>
          </p:cNvSpPr>
          <p:nvPr/>
        </p:nvSpPr>
        <p:spPr bwMode="auto">
          <a:xfrm>
            <a:off x="228600" y="51054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13005" name="Text Box 13"/>
          <p:cNvSpPr txBox="1">
            <a:spLocks noChangeArrowheads="1"/>
          </p:cNvSpPr>
          <p:nvPr/>
        </p:nvSpPr>
        <p:spPr bwMode="auto">
          <a:xfrm>
            <a:off x="7299325" y="2286000"/>
            <a:ext cx="1779588" cy="457200"/>
          </a:xfrm>
          <a:prstGeom prst="rect">
            <a:avLst/>
          </a:prstGeom>
          <a:noFill/>
          <a:ln w="9525">
            <a:noFill/>
            <a:miter lim="800000"/>
            <a:headEnd/>
            <a:tailEnd/>
          </a:ln>
          <a:effectLst/>
        </p:spPr>
        <p:txBody>
          <a:bodyPr wrap="none">
            <a:spAutoFit/>
          </a:bodyPr>
          <a:lstStyle/>
          <a:p>
            <a:r>
              <a:rPr lang="en-US" sz="2400"/>
              <a:t>Air pollution</a:t>
            </a:r>
          </a:p>
        </p:txBody>
      </p:sp>
      <p:sp>
        <p:nvSpPr>
          <p:cNvPr id="213006" name="Line 14"/>
          <p:cNvSpPr>
            <a:spLocks noChangeShapeType="1"/>
          </p:cNvSpPr>
          <p:nvPr/>
        </p:nvSpPr>
        <p:spPr bwMode="auto">
          <a:xfrm flipH="1">
            <a:off x="6781800" y="2667000"/>
            <a:ext cx="685800" cy="762000"/>
          </a:xfrm>
          <a:prstGeom prst="line">
            <a:avLst/>
          </a:prstGeom>
          <a:noFill/>
          <a:ln w="28575">
            <a:solidFill>
              <a:schemeClr val="tx1"/>
            </a:solidFill>
            <a:round/>
            <a:headEnd/>
            <a:tailEnd type="triangle" w="med" len="med"/>
          </a:ln>
          <a:effectLst/>
        </p:spPr>
        <p:txBody>
          <a:bodyPr/>
          <a:lstStyle/>
          <a:p>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0" name="Picture 4"/>
          <p:cNvPicPr>
            <a:picLocks noChangeAspect="1" noChangeArrowheads="1"/>
          </p:cNvPicPr>
          <p:nvPr/>
        </p:nvPicPr>
        <p:blipFill>
          <a:blip r:embed="rId2"/>
          <a:srcRect/>
          <a:stretch>
            <a:fillRect/>
          </a:stretch>
        </p:blipFill>
        <p:spPr bwMode="auto">
          <a:xfrm>
            <a:off x="0" y="-1588"/>
            <a:ext cx="9144000" cy="6859588"/>
          </a:xfrm>
          <a:prstGeom prst="rect">
            <a:avLst/>
          </a:prstGeom>
          <a:noFill/>
          <a:ln w="9525">
            <a:noFill/>
            <a:miter lim="800000"/>
            <a:headEnd/>
            <a:tailEnd/>
          </a:ln>
          <a:effectLst/>
        </p:spPr>
      </p:pic>
      <p:sp>
        <p:nvSpPr>
          <p:cNvPr id="214021" name="Text Box 5"/>
          <p:cNvSpPr txBox="1">
            <a:spLocks noChangeArrowheads="1"/>
          </p:cNvSpPr>
          <p:nvPr/>
        </p:nvSpPr>
        <p:spPr bwMode="auto">
          <a:xfrm>
            <a:off x="0" y="5942013"/>
            <a:ext cx="2759075" cy="915987"/>
          </a:xfrm>
          <a:prstGeom prst="rect">
            <a:avLst/>
          </a:prstGeom>
          <a:solidFill>
            <a:schemeClr val="accent1"/>
          </a:solidFill>
          <a:ln w="9525">
            <a:noFill/>
            <a:miter lim="800000"/>
            <a:headEnd/>
            <a:tailEnd/>
          </a:ln>
          <a:effectLst/>
        </p:spPr>
        <p:txBody>
          <a:bodyPr>
            <a:spAutoFit/>
          </a:bodyPr>
          <a:lstStyle/>
          <a:p>
            <a:r>
              <a:rPr lang="en-US"/>
              <a:t>MSG Microphysical </a:t>
            </a:r>
          </a:p>
          <a:p>
            <a:r>
              <a:rPr lang="en-US"/>
              <a:t>3.7 </a:t>
            </a:r>
            <a:r>
              <a:rPr lang="en-US">
                <a:latin typeface="Symbol" pitchFamily="18" charset="2"/>
              </a:rPr>
              <a:t>m</a:t>
            </a:r>
            <a:r>
              <a:rPr lang="en-US"/>
              <a:t>m 3-km</a:t>
            </a:r>
          </a:p>
          <a:p>
            <a:r>
              <a:rPr lang="en-US"/>
              <a:t>2006 01 18 14:27</a:t>
            </a:r>
          </a:p>
        </p:txBody>
      </p:sp>
      <p:sp>
        <p:nvSpPr>
          <p:cNvPr id="214022" name="Rectangle 6"/>
          <p:cNvSpPr>
            <a:spLocks noChangeArrowheads="1"/>
          </p:cNvSpPr>
          <p:nvPr/>
        </p:nvSpPr>
        <p:spPr bwMode="auto">
          <a:xfrm>
            <a:off x="38862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4023" name="Rectangle 7"/>
          <p:cNvSpPr>
            <a:spLocks noChangeArrowheads="1"/>
          </p:cNvSpPr>
          <p:nvPr/>
        </p:nvSpPr>
        <p:spPr bwMode="auto">
          <a:xfrm>
            <a:off x="41148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4024" name="Rectangle 8"/>
          <p:cNvSpPr>
            <a:spLocks noChangeArrowheads="1"/>
          </p:cNvSpPr>
          <p:nvPr/>
        </p:nvSpPr>
        <p:spPr bwMode="auto">
          <a:xfrm>
            <a:off x="4343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4025" name="Rectangle 9"/>
          <p:cNvSpPr>
            <a:spLocks noChangeArrowheads="1"/>
          </p:cNvSpPr>
          <p:nvPr/>
        </p:nvSpPr>
        <p:spPr bwMode="auto">
          <a:xfrm>
            <a:off x="45720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14026" name="Rectangle 10"/>
          <p:cNvSpPr>
            <a:spLocks noChangeArrowheads="1"/>
          </p:cNvSpPr>
          <p:nvPr/>
        </p:nvSpPr>
        <p:spPr bwMode="auto">
          <a:xfrm>
            <a:off x="48006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14027" name="Text Box 11"/>
          <p:cNvSpPr txBox="1">
            <a:spLocks noChangeArrowheads="1"/>
          </p:cNvSpPr>
          <p:nvPr/>
        </p:nvSpPr>
        <p:spPr bwMode="auto">
          <a:xfrm>
            <a:off x="228600" y="51054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14028" name="Text Box 12"/>
          <p:cNvSpPr txBox="1">
            <a:spLocks noChangeArrowheads="1"/>
          </p:cNvSpPr>
          <p:nvPr/>
        </p:nvSpPr>
        <p:spPr bwMode="auto">
          <a:xfrm>
            <a:off x="7299325" y="2286000"/>
            <a:ext cx="1779588" cy="457200"/>
          </a:xfrm>
          <a:prstGeom prst="rect">
            <a:avLst/>
          </a:prstGeom>
          <a:noFill/>
          <a:ln w="9525">
            <a:noFill/>
            <a:miter lim="800000"/>
            <a:headEnd/>
            <a:tailEnd/>
          </a:ln>
          <a:effectLst/>
        </p:spPr>
        <p:txBody>
          <a:bodyPr wrap="none">
            <a:spAutoFit/>
          </a:bodyPr>
          <a:lstStyle/>
          <a:p>
            <a:r>
              <a:rPr lang="en-US" sz="2400"/>
              <a:t>Air pollution</a:t>
            </a:r>
          </a:p>
        </p:txBody>
      </p:sp>
      <p:sp>
        <p:nvSpPr>
          <p:cNvPr id="214029" name="Line 13"/>
          <p:cNvSpPr>
            <a:spLocks noChangeShapeType="1"/>
          </p:cNvSpPr>
          <p:nvPr/>
        </p:nvSpPr>
        <p:spPr bwMode="auto">
          <a:xfrm flipH="1">
            <a:off x="6781800" y="2667000"/>
            <a:ext cx="685800" cy="762000"/>
          </a:xfrm>
          <a:prstGeom prst="line">
            <a:avLst/>
          </a:prstGeom>
          <a:noFill/>
          <a:ln w="28575">
            <a:solidFill>
              <a:schemeClr val="tx1"/>
            </a:solidFill>
            <a:round/>
            <a:headEnd/>
            <a:tailEnd type="triangle" w="med" len="med"/>
          </a:ln>
          <a:effectLst/>
        </p:spPr>
        <p:txBody>
          <a:bodyPr/>
          <a:lstStyle/>
          <a:p>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4" name="Picture 4"/>
          <p:cNvPicPr>
            <a:picLocks noChangeAspect="1" noChangeArrowheads="1"/>
          </p:cNvPicPr>
          <p:nvPr/>
        </p:nvPicPr>
        <p:blipFill>
          <a:blip r:embed="rId2"/>
          <a:srcRect/>
          <a:stretch>
            <a:fillRect/>
          </a:stretch>
        </p:blipFill>
        <p:spPr bwMode="auto">
          <a:xfrm>
            <a:off x="-14288" y="30163"/>
            <a:ext cx="9144001" cy="6861175"/>
          </a:xfrm>
          <a:prstGeom prst="rect">
            <a:avLst/>
          </a:prstGeom>
          <a:noFill/>
          <a:ln w="9525">
            <a:noFill/>
            <a:miter lim="800000"/>
            <a:headEnd/>
            <a:tailEnd/>
          </a:ln>
          <a:effectLst/>
        </p:spPr>
      </p:pic>
      <p:sp>
        <p:nvSpPr>
          <p:cNvPr id="215045" name="Text Box 5"/>
          <p:cNvSpPr txBox="1">
            <a:spLocks noChangeArrowheads="1"/>
          </p:cNvSpPr>
          <p:nvPr/>
        </p:nvSpPr>
        <p:spPr bwMode="auto">
          <a:xfrm>
            <a:off x="0" y="5942013"/>
            <a:ext cx="2759075" cy="915987"/>
          </a:xfrm>
          <a:prstGeom prst="rect">
            <a:avLst/>
          </a:prstGeom>
          <a:solidFill>
            <a:schemeClr val="accent1"/>
          </a:solidFill>
          <a:ln w="9525">
            <a:noFill/>
            <a:miter lim="800000"/>
            <a:headEnd/>
            <a:tailEnd/>
          </a:ln>
          <a:effectLst/>
        </p:spPr>
        <p:txBody>
          <a:bodyPr>
            <a:spAutoFit/>
          </a:bodyPr>
          <a:lstStyle/>
          <a:p>
            <a:r>
              <a:rPr lang="en-US"/>
              <a:t>MSG Microphysical </a:t>
            </a:r>
          </a:p>
          <a:p>
            <a:r>
              <a:rPr lang="en-US"/>
              <a:t>3.7 </a:t>
            </a:r>
            <a:r>
              <a:rPr lang="en-US">
                <a:latin typeface="Symbol" pitchFamily="18" charset="2"/>
              </a:rPr>
              <a:t>m</a:t>
            </a:r>
            <a:r>
              <a:rPr lang="en-US"/>
              <a:t>m 3-km</a:t>
            </a:r>
          </a:p>
          <a:p>
            <a:r>
              <a:rPr lang="en-US"/>
              <a:t>2006 01 18 14:42</a:t>
            </a:r>
          </a:p>
        </p:txBody>
      </p:sp>
      <p:sp>
        <p:nvSpPr>
          <p:cNvPr id="215046" name="Rectangle 6"/>
          <p:cNvSpPr>
            <a:spLocks noChangeArrowheads="1"/>
          </p:cNvSpPr>
          <p:nvPr/>
        </p:nvSpPr>
        <p:spPr bwMode="auto">
          <a:xfrm>
            <a:off x="38862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5047" name="Rectangle 7"/>
          <p:cNvSpPr>
            <a:spLocks noChangeArrowheads="1"/>
          </p:cNvSpPr>
          <p:nvPr/>
        </p:nvSpPr>
        <p:spPr bwMode="auto">
          <a:xfrm>
            <a:off x="41148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5048" name="Rectangle 8"/>
          <p:cNvSpPr>
            <a:spLocks noChangeArrowheads="1"/>
          </p:cNvSpPr>
          <p:nvPr/>
        </p:nvSpPr>
        <p:spPr bwMode="auto">
          <a:xfrm>
            <a:off x="4343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5049" name="Rectangle 9"/>
          <p:cNvSpPr>
            <a:spLocks noChangeArrowheads="1"/>
          </p:cNvSpPr>
          <p:nvPr/>
        </p:nvSpPr>
        <p:spPr bwMode="auto">
          <a:xfrm>
            <a:off x="45720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5050" name="Rectangle 10"/>
          <p:cNvSpPr>
            <a:spLocks noChangeArrowheads="1"/>
          </p:cNvSpPr>
          <p:nvPr/>
        </p:nvSpPr>
        <p:spPr bwMode="auto">
          <a:xfrm>
            <a:off x="48006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15051" name="Text Box 11"/>
          <p:cNvSpPr txBox="1">
            <a:spLocks noChangeArrowheads="1"/>
          </p:cNvSpPr>
          <p:nvPr/>
        </p:nvSpPr>
        <p:spPr bwMode="auto">
          <a:xfrm>
            <a:off x="228600" y="51054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15052" name="Text Box 12"/>
          <p:cNvSpPr txBox="1">
            <a:spLocks noChangeArrowheads="1"/>
          </p:cNvSpPr>
          <p:nvPr/>
        </p:nvSpPr>
        <p:spPr bwMode="auto">
          <a:xfrm>
            <a:off x="7299325" y="2286000"/>
            <a:ext cx="1779588" cy="457200"/>
          </a:xfrm>
          <a:prstGeom prst="rect">
            <a:avLst/>
          </a:prstGeom>
          <a:noFill/>
          <a:ln w="9525">
            <a:noFill/>
            <a:miter lim="800000"/>
            <a:headEnd/>
            <a:tailEnd/>
          </a:ln>
          <a:effectLst/>
        </p:spPr>
        <p:txBody>
          <a:bodyPr wrap="none">
            <a:spAutoFit/>
          </a:bodyPr>
          <a:lstStyle/>
          <a:p>
            <a:r>
              <a:rPr lang="en-US" sz="2400"/>
              <a:t>Air pollution</a:t>
            </a:r>
          </a:p>
        </p:txBody>
      </p:sp>
      <p:sp>
        <p:nvSpPr>
          <p:cNvPr id="215053" name="Line 13"/>
          <p:cNvSpPr>
            <a:spLocks noChangeShapeType="1"/>
          </p:cNvSpPr>
          <p:nvPr/>
        </p:nvSpPr>
        <p:spPr bwMode="auto">
          <a:xfrm flipH="1">
            <a:off x="6781800" y="2667000"/>
            <a:ext cx="685800" cy="762000"/>
          </a:xfrm>
          <a:prstGeom prst="line">
            <a:avLst/>
          </a:prstGeom>
          <a:noFill/>
          <a:ln w="28575">
            <a:solidFill>
              <a:schemeClr val="tx1"/>
            </a:solidFill>
            <a:round/>
            <a:headEnd/>
            <a:tailEnd type="triangle" w="med" len="med"/>
          </a:ln>
          <a:effectLst/>
        </p:spPr>
        <p:txBody>
          <a:bodyPr/>
          <a:lstStyle/>
          <a:p>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8" name="Picture 4"/>
          <p:cNvPicPr>
            <a:picLocks noChangeAspect="1" noChangeArrowheads="1"/>
          </p:cNvPicPr>
          <p:nvPr/>
        </p:nvPicPr>
        <p:blipFill>
          <a:blip r:embed="rId2"/>
          <a:srcRect/>
          <a:stretch>
            <a:fillRect/>
          </a:stretch>
        </p:blipFill>
        <p:spPr bwMode="auto">
          <a:xfrm>
            <a:off x="-28575" y="57150"/>
            <a:ext cx="9144000" cy="6861175"/>
          </a:xfrm>
          <a:prstGeom prst="rect">
            <a:avLst/>
          </a:prstGeom>
          <a:noFill/>
          <a:ln w="9525">
            <a:noFill/>
            <a:miter lim="800000"/>
            <a:headEnd/>
            <a:tailEnd/>
          </a:ln>
          <a:effectLst/>
        </p:spPr>
      </p:pic>
      <p:sp>
        <p:nvSpPr>
          <p:cNvPr id="216069" name="Text Box 5"/>
          <p:cNvSpPr txBox="1">
            <a:spLocks noChangeArrowheads="1"/>
          </p:cNvSpPr>
          <p:nvPr/>
        </p:nvSpPr>
        <p:spPr bwMode="auto">
          <a:xfrm>
            <a:off x="0" y="5942013"/>
            <a:ext cx="2759075" cy="915987"/>
          </a:xfrm>
          <a:prstGeom prst="rect">
            <a:avLst/>
          </a:prstGeom>
          <a:solidFill>
            <a:schemeClr val="accent1"/>
          </a:solidFill>
          <a:ln w="9525">
            <a:noFill/>
            <a:miter lim="800000"/>
            <a:headEnd/>
            <a:tailEnd/>
          </a:ln>
          <a:effectLst/>
        </p:spPr>
        <p:txBody>
          <a:bodyPr>
            <a:spAutoFit/>
          </a:bodyPr>
          <a:lstStyle/>
          <a:p>
            <a:r>
              <a:rPr lang="en-US"/>
              <a:t>MSG Microphysical </a:t>
            </a:r>
          </a:p>
          <a:p>
            <a:r>
              <a:rPr lang="en-US"/>
              <a:t>3.7 </a:t>
            </a:r>
            <a:r>
              <a:rPr lang="en-US">
                <a:latin typeface="Symbol" pitchFamily="18" charset="2"/>
              </a:rPr>
              <a:t>m</a:t>
            </a:r>
            <a:r>
              <a:rPr lang="en-US"/>
              <a:t>m 3-km</a:t>
            </a:r>
          </a:p>
          <a:p>
            <a:r>
              <a:rPr lang="en-US"/>
              <a:t>2006 01 18 14:57</a:t>
            </a:r>
          </a:p>
        </p:txBody>
      </p:sp>
      <p:sp>
        <p:nvSpPr>
          <p:cNvPr id="216070" name="Rectangle 6"/>
          <p:cNvSpPr>
            <a:spLocks noChangeArrowheads="1"/>
          </p:cNvSpPr>
          <p:nvPr/>
        </p:nvSpPr>
        <p:spPr bwMode="auto">
          <a:xfrm>
            <a:off x="38862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6071" name="Rectangle 7"/>
          <p:cNvSpPr>
            <a:spLocks noChangeArrowheads="1"/>
          </p:cNvSpPr>
          <p:nvPr/>
        </p:nvSpPr>
        <p:spPr bwMode="auto">
          <a:xfrm>
            <a:off x="41148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6072" name="Rectangle 8"/>
          <p:cNvSpPr>
            <a:spLocks noChangeArrowheads="1"/>
          </p:cNvSpPr>
          <p:nvPr/>
        </p:nvSpPr>
        <p:spPr bwMode="auto">
          <a:xfrm>
            <a:off x="4343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6073" name="Rectangle 9"/>
          <p:cNvSpPr>
            <a:spLocks noChangeArrowheads="1"/>
          </p:cNvSpPr>
          <p:nvPr/>
        </p:nvSpPr>
        <p:spPr bwMode="auto">
          <a:xfrm>
            <a:off x="45720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6074" name="Rectangle 10"/>
          <p:cNvSpPr>
            <a:spLocks noChangeArrowheads="1"/>
          </p:cNvSpPr>
          <p:nvPr/>
        </p:nvSpPr>
        <p:spPr bwMode="auto">
          <a:xfrm>
            <a:off x="48006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16075" name="Text Box 11"/>
          <p:cNvSpPr txBox="1">
            <a:spLocks noChangeArrowheads="1"/>
          </p:cNvSpPr>
          <p:nvPr/>
        </p:nvSpPr>
        <p:spPr bwMode="auto">
          <a:xfrm>
            <a:off x="228600" y="51054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16076" name="Text Box 12"/>
          <p:cNvSpPr txBox="1">
            <a:spLocks noChangeArrowheads="1"/>
          </p:cNvSpPr>
          <p:nvPr/>
        </p:nvSpPr>
        <p:spPr bwMode="auto">
          <a:xfrm>
            <a:off x="7299325" y="2286000"/>
            <a:ext cx="1779588" cy="457200"/>
          </a:xfrm>
          <a:prstGeom prst="rect">
            <a:avLst/>
          </a:prstGeom>
          <a:noFill/>
          <a:ln w="9525">
            <a:noFill/>
            <a:miter lim="800000"/>
            <a:headEnd/>
            <a:tailEnd/>
          </a:ln>
          <a:effectLst/>
        </p:spPr>
        <p:txBody>
          <a:bodyPr wrap="none">
            <a:spAutoFit/>
          </a:bodyPr>
          <a:lstStyle/>
          <a:p>
            <a:r>
              <a:rPr lang="en-US" sz="2400"/>
              <a:t>Air pollution</a:t>
            </a:r>
          </a:p>
        </p:txBody>
      </p:sp>
      <p:sp>
        <p:nvSpPr>
          <p:cNvPr id="216077" name="Line 13"/>
          <p:cNvSpPr>
            <a:spLocks noChangeShapeType="1"/>
          </p:cNvSpPr>
          <p:nvPr/>
        </p:nvSpPr>
        <p:spPr bwMode="auto">
          <a:xfrm flipH="1">
            <a:off x="6781800" y="2667000"/>
            <a:ext cx="685800" cy="762000"/>
          </a:xfrm>
          <a:prstGeom prst="line">
            <a:avLst/>
          </a:prstGeom>
          <a:noFill/>
          <a:ln w="28575">
            <a:solidFill>
              <a:schemeClr val="tx1"/>
            </a:solidFill>
            <a:round/>
            <a:headEnd/>
            <a:tailEnd type="triangle" w="med" len="med"/>
          </a:ln>
          <a:effectLst/>
        </p:spPr>
        <p:txBody>
          <a:bodyPr/>
          <a:lstStyle/>
          <a:p>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file"/>
          </p:cNvPr>
          <p:cNvSpPr txBox="1"/>
          <p:nvPr/>
        </p:nvSpPr>
        <p:spPr>
          <a:xfrm>
            <a:off x="3335383" y="2734490"/>
            <a:ext cx="2236510" cy="646331"/>
          </a:xfrm>
          <a:prstGeom prst="rect">
            <a:avLst/>
          </a:prstGeom>
          <a:solidFill>
            <a:schemeClr val="accent1"/>
          </a:solidFill>
          <a:ln w="15875">
            <a:solidFill>
              <a:schemeClr val="bg1"/>
            </a:solidFill>
          </a:ln>
        </p:spPr>
        <p:txBody>
          <a:bodyPr wrap="none" rtlCol="0">
            <a:spAutoFit/>
          </a:bodyPr>
          <a:lstStyle/>
          <a:p>
            <a:r>
              <a:rPr lang="en-GB" sz="3600" dirty="0" smtClean="0"/>
              <a:t>Animation</a:t>
            </a:r>
            <a:endParaRPr lang="en-GB" sz="3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8" name="Picture 4"/>
          <p:cNvPicPr>
            <a:picLocks noChangeAspect="1" noChangeArrowheads="1"/>
          </p:cNvPicPr>
          <p:nvPr/>
        </p:nvPicPr>
        <p:blipFill>
          <a:blip r:embed="rId2"/>
          <a:srcRect/>
          <a:stretch>
            <a:fillRect/>
          </a:stretch>
        </p:blipFill>
        <p:spPr bwMode="auto">
          <a:xfrm>
            <a:off x="-561975" y="0"/>
            <a:ext cx="9707563" cy="8340725"/>
          </a:xfrm>
          <a:prstGeom prst="rect">
            <a:avLst/>
          </a:prstGeom>
          <a:noFill/>
          <a:ln w="9525">
            <a:noFill/>
            <a:miter lim="800000"/>
            <a:headEnd/>
            <a:tailEnd/>
          </a:ln>
          <a:effectLst/>
        </p:spPr>
      </p:pic>
      <p:sp>
        <p:nvSpPr>
          <p:cNvPr id="200709" name="Text Box 5"/>
          <p:cNvSpPr txBox="1">
            <a:spLocks noChangeArrowheads="1"/>
          </p:cNvSpPr>
          <p:nvPr/>
        </p:nvSpPr>
        <p:spPr bwMode="auto">
          <a:xfrm>
            <a:off x="0" y="0"/>
            <a:ext cx="2759075" cy="915988"/>
          </a:xfrm>
          <a:prstGeom prst="rect">
            <a:avLst/>
          </a:prstGeom>
          <a:solidFill>
            <a:schemeClr val="accent1"/>
          </a:solidFill>
          <a:ln w="9525">
            <a:noFill/>
            <a:miter lim="800000"/>
            <a:headEnd/>
            <a:tailEnd/>
          </a:ln>
          <a:effectLst/>
        </p:spPr>
        <p:txBody>
          <a:bodyPr>
            <a:spAutoFit/>
          </a:bodyPr>
          <a:lstStyle/>
          <a:p>
            <a:r>
              <a:rPr lang="en-US"/>
              <a:t>MODIS Microphysical </a:t>
            </a:r>
          </a:p>
          <a:p>
            <a:r>
              <a:rPr lang="en-US"/>
              <a:t>3.7 </a:t>
            </a:r>
            <a:r>
              <a:rPr lang="en-US">
                <a:latin typeface="Symbol" pitchFamily="18" charset="2"/>
              </a:rPr>
              <a:t>m</a:t>
            </a:r>
            <a:r>
              <a:rPr lang="en-US"/>
              <a:t>m 1-km</a:t>
            </a:r>
          </a:p>
          <a:p>
            <a:r>
              <a:rPr lang="en-US"/>
              <a:t>2006 01 18 14:30</a:t>
            </a:r>
          </a:p>
        </p:txBody>
      </p:sp>
      <p:sp>
        <p:nvSpPr>
          <p:cNvPr id="200710" name="Text Box 6"/>
          <p:cNvSpPr txBox="1">
            <a:spLocks noChangeArrowheads="1"/>
          </p:cNvSpPr>
          <p:nvPr/>
        </p:nvSpPr>
        <p:spPr bwMode="auto">
          <a:xfrm>
            <a:off x="3352800" y="47244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00711" name="Text Box 7"/>
          <p:cNvSpPr txBox="1">
            <a:spLocks noChangeArrowheads="1"/>
          </p:cNvSpPr>
          <p:nvPr/>
        </p:nvSpPr>
        <p:spPr bwMode="auto">
          <a:xfrm>
            <a:off x="7070725" y="2209800"/>
            <a:ext cx="1779588" cy="457200"/>
          </a:xfrm>
          <a:prstGeom prst="rect">
            <a:avLst/>
          </a:prstGeom>
          <a:noFill/>
          <a:ln w="9525">
            <a:noFill/>
            <a:miter lim="800000"/>
            <a:headEnd/>
            <a:tailEnd/>
          </a:ln>
          <a:effectLst/>
        </p:spPr>
        <p:txBody>
          <a:bodyPr wrap="none">
            <a:spAutoFit/>
          </a:bodyPr>
          <a:lstStyle/>
          <a:p>
            <a:r>
              <a:rPr lang="en-US" sz="2400"/>
              <a:t>Air pollution</a:t>
            </a:r>
          </a:p>
        </p:txBody>
      </p:sp>
      <p:sp>
        <p:nvSpPr>
          <p:cNvPr id="200712" name="Line 8"/>
          <p:cNvSpPr>
            <a:spLocks noChangeShapeType="1"/>
          </p:cNvSpPr>
          <p:nvPr/>
        </p:nvSpPr>
        <p:spPr bwMode="auto">
          <a:xfrm>
            <a:off x="8458200" y="2667000"/>
            <a:ext cx="381000" cy="1295400"/>
          </a:xfrm>
          <a:prstGeom prst="line">
            <a:avLst/>
          </a:prstGeom>
          <a:noFill/>
          <a:ln w="28575">
            <a:solidFill>
              <a:schemeClr val="tx1"/>
            </a:solidFill>
            <a:round/>
            <a:headEnd/>
            <a:tailEnd type="triangle" w="med" len="med"/>
          </a:ln>
          <a:effectLst/>
        </p:spPr>
        <p:txBody>
          <a:bodyPr/>
          <a:lstStyle/>
          <a:p>
            <a:endParaRPr lang="en-GB"/>
          </a:p>
        </p:txBody>
      </p:sp>
      <p:sp>
        <p:nvSpPr>
          <p:cNvPr id="200713" name="Line 9"/>
          <p:cNvSpPr>
            <a:spLocks noChangeShapeType="1"/>
          </p:cNvSpPr>
          <p:nvPr/>
        </p:nvSpPr>
        <p:spPr bwMode="auto">
          <a:xfrm>
            <a:off x="5029200" y="5029200"/>
            <a:ext cx="533400" cy="0"/>
          </a:xfrm>
          <a:prstGeom prst="line">
            <a:avLst/>
          </a:prstGeom>
          <a:noFill/>
          <a:ln w="28575">
            <a:solidFill>
              <a:schemeClr val="tx1"/>
            </a:solidFill>
            <a:round/>
            <a:headEnd/>
            <a:tailEnd type="triangle" w="med" len="med"/>
          </a:ln>
          <a:effectLst/>
        </p:spPr>
        <p:txBody>
          <a:bodyPr/>
          <a:lstStyle/>
          <a:p>
            <a:endParaRPr lang="en-GB"/>
          </a:p>
        </p:txBody>
      </p:sp>
      <p:sp>
        <p:nvSpPr>
          <p:cNvPr id="200714" name="Line 10"/>
          <p:cNvSpPr>
            <a:spLocks noChangeShapeType="1"/>
          </p:cNvSpPr>
          <p:nvPr/>
        </p:nvSpPr>
        <p:spPr bwMode="auto">
          <a:xfrm>
            <a:off x="4724400" y="5105400"/>
            <a:ext cx="457200" cy="304800"/>
          </a:xfrm>
          <a:prstGeom prst="line">
            <a:avLst/>
          </a:prstGeom>
          <a:noFill/>
          <a:ln w="28575">
            <a:solidFill>
              <a:schemeClr val="tx1"/>
            </a:solidFill>
            <a:round/>
            <a:headEnd/>
            <a:tailEnd type="triangle" w="med" len="med"/>
          </a:ln>
          <a:effectLst/>
        </p:spPr>
        <p:txBody>
          <a:bodyPr/>
          <a:lstStyle/>
          <a:p>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1</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2" name="Picture 4"/>
          <p:cNvPicPr>
            <a:picLocks noChangeAspect="1" noChangeArrowheads="1"/>
          </p:cNvPicPr>
          <p:nvPr/>
        </p:nvPicPr>
        <p:blipFill>
          <a:blip r:embed="rId2"/>
          <a:srcRect/>
          <a:stretch>
            <a:fillRect/>
          </a:stretch>
        </p:blipFill>
        <p:spPr bwMode="auto">
          <a:xfrm>
            <a:off x="-523875" y="44450"/>
            <a:ext cx="9696450" cy="8270875"/>
          </a:xfrm>
          <a:prstGeom prst="rect">
            <a:avLst/>
          </a:prstGeom>
          <a:noFill/>
          <a:ln w="9525">
            <a:noFill/>
            <a:miter lim="800000"/>
            <a:headEnd/>
            <a:tailEnd/>
          </a:ln>
          <a:effectLst/>
        </p:spPr>
      </p:pic>
      <p:sp>
        <p:nvSpPr>
          <p:cNvPr id="201733" name="Text Box 5"/>
          <p:cNvSpPr txBox="1">
            <a:spLocks noChangeArrowheads="1"/>
          </p:cNvSpPr>
          <p:nvPr/>
        </p:nvSpPr>
        <p:spPr bwMode="auto">
          <a:xfrm>
            <a:off x="0" y="0"/>
            <a:ext cx="2759075" cy="915988"/>
          </a:xfrm>
          <a:prstGeom prst="rect">
            <a:avLst/>
          </a:prstGeom>
          <a:solidFill>
            <a:schemeClr val="accent1"/>
          </a:solidFill>
          <a:ln w="9525">
            <a:noFill/>
            <a:miter lim="800000"/>
            <a:headEnd/>
            <a:tailEnd/>
          </a:ln>
          <a:effectLst/>
        </p:spPr>
        <p:txBody>
          <a:bodyPr>
            <a:spAutoFit/>
          </a:bodyPr>
          <a:lstStyle/>
          <a:p>
            <a:r>
              <a:rPr lang="en-US"/>
              <a:t>MODIS Microphysical </a:t>
            </a:r>
          </a:p>
          <a:p>
            <a:r>
              <a:rPr lang="en-US"/>
              <a:t>2.1 </a:t>
            </a:r>
            <a:r>
              <a:rPr lang="en-US">
                <a:latin typeface="Symbol" pitchFamily="18" charset="2"/>
              </a:rPr>
              <a:t>m</a:t>
            </a:r>
            <a:r>
              <a:rPr lang="en-US"/>
              <a:t>m 1-km</a:t>
            </a:r>
          </a:p>
          <a:p>
            <a:r>
              <a:rPr lang="en-US"/>
              <a:t>2006 01 18 14:30</a:t>
            </a:r>
          </a:p>
        </p:txBody>
      </p:sp>
      <p:sp>
        <p:nvSpPr>
          <p:cNvPr id="201734" name="Rectangle 6"/>
          <p:cNvSpPr>
            <a:spLocks noChangeArrowheads="1"/>
          </p:cNvSpPr>
          <p:nvPr/>
        </p:nvSpPr>
        <p:spPr bwMode="auto">
          <a:xfrm>
            <a:off x="4486275" y="2514600"/>
            <a:ext cx="3048000" cy="2590800"/>
          </a:xfrm>
          <a:prstGeom prst="rect">
            <a:avLst/>
          </a:prstGeom>
          <a:noFill/>
          <a:ln w="38100">
            <a:solidFill>
              <a:srgbClr val="FF0000"/>
            </a:solidFill>
            <a:miter lim="800000"/>
            <a:headEnd/>
            <a:tailEnd/>
          </a:ln>
          <a:effectLst/>
        </p:spPr>
        <p:txBody>
          <a:bodyPr wrap="none" anchor="ctr"/>
          <a:lstStyle/>
          <a:p>
            <a:endParaRPr lang="en-GB"/>
          </a:p>
        </p:txBody>
      </p:sp>
      <p:sp>
        <p:nvSpPr>
          <p:cNvPr id="201735" name="Text Box 7"/>
          <p:cNvSpPr txBox="1">
            <a:spLocks noChangeArrowheads="1"/>
          </p:cNvSpPr>
          <p:nvPr/>
        </p:nvSpPr>
        <p:spPr bwMode="auto">
          <a:xfrm>
            <a:off x="3352800" y="47244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01736" name="Text Box 8"/>
          <p:cNvSpPr txBox="1">
            <a:spLocks noChangeArrowheads="1"/>
          </p:cNvSpPr>
          <p:nvPr/>
        </p:nvSpPr>
        <p:spPr bwMode="auto">
          <a:xfrm>
            <a:off x="7070725" y="2209800"/>
            <a:ext cx="1779588" cy="457200"/>
          </a:xfrm>
          <a:prstGeom prst="rect">
            <a:avLst/>
          </a:prstGeom>
          <a:noFill/>
          <a:ln w="9525">
            <a:noFill/>
            <a:miter lim="800000"/>
            <a:headEnd/>
            <a:tailEnd/>
          </a:ln>
          <a:effectLst/>
        </p:spPr>
        <p:txBody>
          <a:bodyPr wrap="none">
            <a:spAutoFit/>
          </a:bodyPr>
          <a:lstStyle/>
          <a:p>
            <a:r>
              <a:rPr lang="en-US" sz="2400"/>
              <a:t>Air pollution</a:t>
            </a:r>
          </a:p>
        </p:txBody>
      </p:sp>
      <p:sp>
        <p:nvSpPr>
          <p:cNvPr id="201737" name="Line 9"/>
          <p:cNvSpPr>
            <a:spLocks noChangeShapeType="1"/>
          </p:cNvSpPr>
          <p:nvPr/>
        </p:nvSpPr>
        <p:spPr bwMode="auto">
          <a:xfrm>
            <a:off x="8458200" y="2667000"/>
            <a:ext cx="381000" cy="1295400"/>
          </a:xfrm>
          <a:prstGeom prst="line">
            <a:avLst/>
          </a:prstGeom>
          <a:noFill/>
          <a:ln w="28575">
            <a:solidFill>
              <a:schemeClr val="tx1"/>
            </a:solidFill>
            <a:round/>
            <a:headEnd/>
            <a:tailEnd type="triangle" w="med" len="med"/>
          </a:ln>
          <a:effectLst/>
        </p:spPr>
        <p:txBody>
          <a:bodyPr/>
          <a:lstStyle/>
          <a:p>
            <a:endParaRPr lang="en-GB"/>
          </a:p>
        </p:txBody>
      </p:sp>
      <p:sp>
        <p:nvSpPr>
          <p:cNvPr id="201738" name="Line 10"/>
          <p:cNvSpPr>
            <a:spLocks noChangeShapeType="1"/>
          </p:cNvSpPr>
          <p:nvPr/>
        </p:nvSpPr>
        <p:spPr bwMode="auto">
          <a:xfrm>
            <a:off x="5029200" y="5029200"/>
            <a:ext cx="533400" cy="0"/>
          </a:xfrm>
          <a:prstGeom prst="line">
            <a:avLst/>
          </a:prstGeom>
          <a:noFill/>
          <a:ln w="28575">
            <a:solidFill>
              <a:schemeClr val="tx1"/>
            </a:solidFill>
            <a:round/>
            <a:headEnd/>
            <a:tailEnd type="triangle" w="med" len="med"/>
          </a:ln>
          <a:effectLst/>
        </p:spPr>
        <p:txBody>
          <a:bodyPr/>
          <a:lstStyle/>
          <a:p>
            <a:endParaRPr lang="en-GB"/>
          </a:p>
        </p:txBody>
      </p:sp>
      <p:sp>
        <p:nvSpPr>
          <p:cNvPr id="201739" name="Line 11"/>
          <p:cNvSpPr>
            <a:spLocks noChangeShapeType="1"/>
          </p:cNvSpPr>
          <p:nvPr/>
        </p:nvSpPr>
        <p:spPr bwMode="auto">
          <a:xfrm>
            <a:off x="4724400" y="5105400"/>
            <a:ext cx="457200" cy="304800"/>
          </a:xfrm>
          <a:prstGeom prst="line">
            <a:avLst/>
          </a:prstGeom>
          <a:noFill/>
          <a:ln w="28575">
            <a:solidFill>
              <a:schemeClr val="tx1"/>
            </a:solidFill>
            <a:round/>
            <a:headEnd/>
            <a:tailEnd type="triangle" w="med" len="med"/>
          </a:ln>
          <a:effec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1734"/>
                                        </p:tgtEl>
                                        <p:attrNameLst>
                                          <p:attrName>style.visibility</p:attrName>
                                        </p:attrNameLst>
                                      </p:cBhvr>
                                      <p:to>
                                        <p:strVal val="visible"/>
                                      </p:to>
                                    </p:set>
                                    <p:anim calcmode="lin" valueType="num">
                                      <p:cBhvr additive="base">
                                        <p:cTn id="7" dur="500" fill="hold"/>
                                        <p:tgtEl>
                                          <p:spTgt spid="201734"/>
                                        </p:tgtEl>
                                        <p:attrNameLst>
                                          <p:attrName>ppt_x</p:attrName>
                                        </p:attrNameLst>
                                      </p:cBhvr>
                                      <p:tavLst>
                                        <p:tav tm="0">
                                          <p:val>
                                            <p:strVal val="#ppt_x"/>
                                          </p:val>
                                        </p:tav>
                                        <p:tav tm="100000">
                                          <p:val>
                                            <p:strVal val="#ppt_x"/>
                                          </p:val>
                                        </p:tav>
                                      </p:tavLst>
                                    </p:anim>
                                    <p:anim calcmode="lin" valueType="num">
                                      <p:cBhvr additive="base">
                                        <p:cTn id="8" dur="500" fill="hold"/>
                                        <p:tgtEl>
                                          <p:spTgt spid="2017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2" name="Picture 4"/>
          <p:cNvPicPr>
            <a:picLocks noChangeAspect="1" noChangeArrowheads="1"/>
          </p:cNvPicPr>
          <p:nvPr/>
        </p:nvPicPr>
        <p:blipFill>
          <a:blip r:embed="rId2"/>
          <a:srcRect/>
          <a:stretch>
            <a:fillRect/>
          </a:stretch>
        </p:blipFill>
        <p:spPr bwMode="auto">
          <a:xfrm>
            <a:off x="0" y="0"/>
            <a:ext cx="9144000" cy="7820025"/>
          </a:xfrm>
          <a:prstGeom prst="rect">
            <a:avLst/>
          </a:prstGeom>
          <a:noFill/>
          <a:ln w="9525">
            <a:noFill/>
            <a:miter lim="800000"/>
            <a:headEnd/>
            <a:tailEnd/>
          </a:ln>
          <a:effectLst/>
        </p:spPr>
      </p:pic>
      <p:sp>
        <p:nvSpPr>
          <p:cNvPr id="206853" name="Text Box 5"/>
          <p:cNvSpPr txBox="1">
            <a:spLocks noChangeArrowheads="1"/>
          </p:cNvSpPr>
          <p:nvPr/>
        </p:nvSpPr>
        <p:spPr bwMode="auto">
          <a:xfrm>
            <a:off x="0" y="0"/>
            <a:ext cx="2759075" cy="915988"/>
          </a:xfrm>
          <a:prstGeom prst="rect">
            <a:avLst/>
          </a:prstGeom>
          <a:solidFill>
            <a:schemeClr val="accent1"/>
          </a:solidFill>
          <a:ln w="9525">
            <a:noFill/>
            <a:miter lim="800000"/>
            <a:headEnd/>
            <a:tailEnd/>
          </a:ln>
          <a:effectLst/>
        </p:spPr>
        <p:txBody>
          <a:bodyPr>
            <a:spAutoFit/>
          </a:bodyPr>
          <a:lstStyle/>
          <a:p>
            <a:r>
              <a:rPr lang="en-US"/>
              <a:t>MODIS Microphysical </a:t>
            </a:r>
          </a:p>
          <a:p>
            <a:r>
              <a:rPr lang="en-US"/>
              <a:t>2.1 </a:t>
            </a:r>
            <a:r>
              <a:rPr lang="en-US">
                <a:latin typeface="Symbol" pitchFamily="18" charset="2"/>
              </a:rPr>
              <a:t>m</a:t>
            </a:r>
            <a:r>
              <a:rPr lang="en-US"/>
              <a:t>m 0.5-km</a:t>
            </a:r>
          </a:p>
          <a:p>
            <a:r>
              <a:rPr lang="en-US"/>
              <a:t>2006 01 18 14:30</a:t>
            </a:r>
          </a:p>
        </p:txBody>
      </p:sp>
      <p:sp>
        <p:nvSpPr>
          <p:cNvPr id="206854" name="Text Box 6"/>
          <p:cNvSpPr txBox="1">
            <a:spLocks noChangeArrowheads="1"/>
          </p:cNvSpPr>
          <p:nvPr/>
        </p:nvSpPr>
        <p:spPr bwMode="auto">
          <a:xfrm>
            <a:off x="3048000" y="0"/>
            <a:ext cx="5807075" cy="1552575"/>
          </a:xfrm>
          <a:prstGeom prst="rect">
            <a:avLst/>
          </a:prstGeom>
          <a:solidFill>
            <a:schemeClr val="accent1"/>
          </a:solidFill>
          <a:ln w="9525">
            <a:noFill/>
            <a:miter lim="800000"/>
            <a:headEnd/>
            <a:tailEnd/>
          </a:ln>
          <a:effectLst/>
        </p:spPr>
        <p:txBody>
          <a:bodyPr>
            <a:spAutoFit/>
          </a:bodyPr>
          <a:lstStyle/>
          <a:p>
            <a:r>
              <a:rPr lang="en-US" sz="2400"/>
              <a:t>The small scale of the cloud elements requires the enhanced spatial resolution of the MTG 2.2 </a:t>
            </a:r>
            <a:r>
              <a:rPr lang="en-US" sz="2400">
                <a:latin typeface="Symbol" pitchFamily="18" charset="2"/>
              </a:rPr>
              <a:t>m</a:t>
            </a:r>
            <a:r>
              <a:rPr lang="en-US" sz="2400"/>
              <a:t>m channel for retrieving properly cloud particle effective radius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6854"/>
                                        </p:tgtEl>
                                        <p:attrNameLst>
                                          <p:attrName>style.visibility</p:attrName>
                                        </p:attrNameLst>
                                      </p:cBhvr>
                                      <p:to>
                                        <p:strVal val="visible"/>
                                      </p:to>
                                    </p:set>
                                    <p:anim calcmode="lin" valueType="num">
                                      <p:cBhvr additive="base">
                                        <p:cTn id="7" dur="500" fill="hold"/>
                                        <p:tgtEl>
                                          <p:spTgt spid="206854"/>
                                        </p:tgtEl>
                                        <p:attrNameLst>
                                          <p:attrName>ppt_x</p:attrName>
                                        </p:attrNameLst>
                                      </p:cBhvr>
                                      <p:tavLst>
                                        <p:tav tm="0">
                                          <p:val>
                                            <p:strVal val="#ppt_x"/>
                                          </p:val>
                                        </p:tav>
                                        <p:tav tm="100000">
                                          <p:val>
                                            <p:strVal val="#ppt_x"/>
                                          </p:val>
                                        </p:tav>
                                      </p:tavLst>
                                    </p:anim>
                                    <p:anim calcmode="lin" valueType="num">
                                      <p:cBhvr additive="base">
                                        <p:cTn id="8" dur="500" fill="hold"/>
                                        <p:tgtEl>
                                          <p:spTgt spid="2068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6" name="Picture 4"/>
          <p:cNvPicPr>
            <a:picLocks noChangeAspect="1" noChangeArrowheads="1"/>
          </p:cNvPicPr>
          <p:nvPr/>
        </p:nvPicPr>
        <p:blipFill>
          <a:blip r:embed="rId2"/>
          <a:srcRect/>
          <a:stretch>
            <a:fillRect/>
          </a:stretch>
        </p:blipFill>
        <p:spPr bwMode="auto">
          <a:xfrm>
            <a:off x="0" y="0"/>
            <a:ext cx="9486900" cy="8115300"/>
          </a:xfrm>
          <a:prstGeom prst="rect">
            <a:avLst/>
          </a:prstGeom>
          <a:noFill/>
          <a:ln w="9525">
            <a:noFill/>
            <a:miter lim="800000"/>
            <a:headEnd/>
            <a:tailEnd/>
          </a:ln>
          <a:effectLst/>
        </p:spPr>
      </p:pic>
      <p:sp>
        <p:nvSpPr>
          <p:cNvPr id="207877" name="Text Box 5"/>
          <p:cNvSpPr txBox="1">
            <a:spLocks noChangeArrowheads="1"/>
          </p:cNvSpPr>
          <p:nvPr/>
        </p:nvSpPr>
        <p:spPr bwMode="auto">
          <a:xfrm>
            <a:off x="0" y="0"/>
            <a:ext cx="2759075" cy="915988"/>
          </a:xfrm>
          <a:prstGeom prst="rect">
            <a:avLst/>
          </a:prstGeom>
          <a:solidFill>
            <a:schemeClr val="accent1"/>
          </a:solidFill>
          <a:ln w="9525">
            <a:noFill/>
            <a:miter lim="800000"/>
            <a:headEnd/>
            <a:tailEnd/>
          </a:ln>
          <a:effectLst/>
        </p:spPr>
        <p:txBody>
          <a:bodyPr>
            <a:spAutoFit/>
          </a:bodyPr>
          <a:lstStyle/>
          <a:p>
            <a:r>
              <a:rPr lang="en-US"/>
              <a:t>MODIS Effective radius</a:t>
            </a:r>
          </a:p>
          <a:p>
            <a:r>
              <a:rPr lang="en-US"/>
              <a:t>2.1 </a:t>
            </a:r>
            <a:r>
              <a:rPr lang="en-US">
                <a:latin typeface="Symbol" pitchFamily="18" charset="2"/>
              </a:rPr>
              <a:t>m</a:t>
            </a:r>
            <a:r>
              <a:rPr lang="en-US"/>
              <a:t>m 1-km</a:t>
            </a:r>
          </a:p>
          <a:p>
            <a:r>
              <a:rPr lang="en-US"/>
              <a:t>2006 01 18 14:30</a:t>
            </a:r>
          </a:p>
        </p:txBody>
      </p:sp>
      <p:pic>
        <p:nvPicPr>
          <p:cNvPr id="207878" name="Picture 6"/>
          <p:cNvPicPr>
            <a:picLocks noChangeAspect="1" noChangeArrowheads="1"/>
          </p:cNvPicPr>
          <p:nvPr/>
        </p:nvPicPr>
        <p:blipFill>
          <a:blip r:embed="rId3"/>
          <a:srcRect/>
          <a:stretch>
            <a:fillRect/>
          </a:stretch>
        </p:blipFill>
        <p:spPr bwMode="auto">
          <a:xfrm>
            <a:off x="0" y="5715000"/>
            <a:ext cx="2555875" cy="790575"/>
          </a:xfrm>
          <a:prstGeom prst="rect">
            <a:avLst/>
          </a:prstGeom>
          <a:noFill/>
          <a:ln w="9525">
            <a:noFill/>
            <a:miter lim="800000"/>
            <a:headEnd/>
            <a:tailEnd/>
          </a:ln>
          <a:effectLst/>
        </p:spPr>
      </p:pic>
      <p:sp>
        <p:nvSpPr>
          <p:cNvPr id="207879" name="Text Box 7"/>
          <p:cNvSpPr txBox="1">
            <a:spLocks noChangeArrowheads="1"/>
          </p:cNvSpPr>
          <p:nvPr/>
        </p:nvSpPr>
        <p:spPr bwMode="auto">
          <a:xfrm>
            <a:off x="0" y="6438900"/>
            <a:ext cx="2949575" cy="457200"/>
          </a:xfrm>
          <a:prstGeom prst="rect">
            <a:avLst/>
          </a:prstGeom>
          <a:solidFill>
            <a:schemeClr val="bg1"/>
          </a:solidFill>
          <a:ln w="9525">
            <a:noFill/>
            <a:miter lim="800000"/>
            <a:headEnd/>
            <a:tailEnd/>
          </a:ln>
          <a:effectLst/>
        </p:spPr>
        <p:txBody>
          <a:bodyPr wrap="none">
            <a:spAutoFit/>
          </a:bodyPr>
          <a:lstStyle/>
          <a:p>
            <a:r>
              <a:rPr lang="en-US" sz="2400" b="1">
                <a:latin typeface="Times New Roman" pitchFamily="18" charset="0"/>
              </a:rPr>
              <a:t>Effective radius [</a:t>
            </a:r>
            <a:r>
              <a:rPr lang="en-US" sz="2400" b="1">
                <a:latin typeface="Symbol" pitchFamily="18" charset="2"/>
              </a:rPr>
              <a:t>m</a:t>
            </a:r>
            <a:r>
              <a:rPr lang="en-US" sz="2400" b="1">
                <a:latin typeface="Times New Roman" pitchFamily="18" charset="0"/>
              </a:rPr>
              <a:t>m]</a:t>
            </a:r>
          </a:p>
        </p:txBody>
      </p:sp>
      <p:sp>
        <p:nvSpPr>
          <p:cNvPr id="207880" name="Text Box 8"/>
          <p:cNvSpPr txBox="1">
            <a:spLocks noChangeArrowheads="1"/>
          </p:cNvSpPr>
          <p:nvPr/>
        </p:nvSpPr>
        <p:spPr bwMode="auto">
          <a:xfrm>
            <a:off x="152400" y="4724400"/>
            <a:ext cx="2274888" cy="1006475"/>
          </a:xfrm>
          <a:prstGeom prst="rect">
            <a:avLst/>
          </a:prstGeom>
          <a:solidFill>
            <a:schemeClr val="accent1"/>
          </a:solidFill>
          <a:ln w="9525">
            <a:noFill/>
            <a:miter lim="800000"/>
            <a:headEnd/>
            <a:tailEnd/>
          </a:ln>
          <a:effectLst/>
        </p:spPr>
        <p:txBody>
          <a:bodyPr wrap="none">
            <a:spAutoFit/>
          </a:bodyPr>
          <a:lstStyle/>
          <a:p>
            <a:r>
              <a:rPr lang="en-US" sz="2000"/>
              <a:t>15 </a:t>
            </a:r>
            <a:r>
              <a:rPr lang="en-US" sz="2000">
                <a:latin typeface="Symbol" pitchFamily="18" charset="2"/>
              </a:rPr>
              <a:t>m</a:t>
            </a:r>
            <a:r>
              <a:rPr lang="en-US" sz="2000"/>
              <a:t>m</a:t>
            </a:r>
          </a:p>
          <a:p>
            <a:r>
              <a:rPr lang="en-US" sz="2000"/>
              <a:t>Drizzling threshold</a:t>
            </a:r>
          </a:p>
          <a:p>
            <a:endParaRPr lang="en-US" sz="2000"/>
          </a:p>
        </p:txBody>
      </p:sp>
      <p:sp>
        <p:nvSpPr>
          <p:cNvPr id="207881" name="Line 9"/>
          <p:cNvSpPr>
            <a:spLocks noChangeShapeType="1"/>
          </p:cNvSpPr>
          <p:nvPr/>
        </p:nvSpPr>
        <p:spPr bwMode="auto">
          <a:xfrm>
            <a:off x="1247775" y="5486400"/>
            <a:ext cx="0" cy="457200"/>
          </a:xfrm>
          <a:prstGeom prst="line">
            <a:avLst/>
          </a:prstGeom>
          <a:noFill/>
          <a:ln w="76200">
            <a:solidFill>
              <a:schemeClr val="tx1"/>
            </a:solidFill>
            <a:round/>
            <a:headEnd/>
            <a:tailEnd type="triangle" w="med" len="med"/>
          </a:ln>
          <a:effectLst/>
        </p:spPr>
        <p:txBody>
          <a:bodyPr/>
          <a:lstStyle/>
          <a:p>
            <a:endParaRPr lang="en-GB"/>
          </a:p>
        </p:txBody>
      </p:sp>
      <p:sp>
        <p:nvSpPr>
          <p:cNvPr id="207882" name="Text Box 10"/>
          <p:cNvSpPr txBox="1">
            <a:spLocks noChangeArrowheads="1"/>
          </p:cNvSpPr>
          <p:nvPr/>
        </p:nvSpPr>
        <p:spPr bwMode="auto">
          <a:xfrm>
            <a:off x="3276600" y="6418263"/>
            <a:ext cx="6086475" cy="457200"/>
          </a:xfrm>
          <a:prstGeom prst="rect">
            <a:avLst/>
          </a:prstGeom>
          <a:solidFill>
            <a:schemeClr val="accent1"/>
          </a:solidFill>
          <a:ln w="9525">
            <a:noFill/>
            <a:miter lim="800000"/>
            <a:headEnd/>
            <a:tailEnd/>
          </a:ln>
          <a:effectLst/>
        </p:spPr>
        <p:txBody>
          <a:bodyPr wrap="none">
            <a:spAutoFit/>
          </a:bodyPr>
          <a:lstStyle/>
          <a:p>
            <a:r>
              <a:rPr lang="en-US" sz="2400">
                <a:solidFill>
                  <a:srgbClr val="FF0000"/>
                </a:solidFill>
              </a:rPr>
              <a:t>Separating precipitating from no-rain clouds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7880"/>
                                        </p:tgtEl>
                                        <p:attrNameLst>
                                          <p:attrName>style.visibility</p:attrName>
                                        </p:attrNameLst>
                                      </p:cBhvr>
                                      <p:to>
                                        <p:strVal val="visible"/>
                                      </p:to>
                                    </p:set>
                                    <p:anim calcmode="lin" valueType="num">
                                      <p:cBhvr additive="base">
                                        <p:cTn id="7" dur="500" fill="hold"/>
                                        <p:tgtEl>
                                          <p:spTgt spid="207880"/>
                                        </p:tgtEl>
                                        <p:attrNameLst>
                                          <p:attrName>ppt_x</p:attrName>
                                        </p:attrNameLst>
                                      </p:cBhvr>
                                      <p:tavLst>
                                        <p:tav tm="0">
                                          <p:val>
                                            <p:strVal val="#ppt_x"/>
                                          </p:val>
                                        </p:tav>
                                        <p:tav tm="100000">
                                          <p:val>
                                            <p:strVal val="#ppt_x"/>
                                          </p:val>
                                        </p:tav>
                                      </p:tavLst>
                                    </p:anim>
                                    <p:anim calcmode="lin" valueType="num">
                                      <p:cBhvr additive="base">
                                        <p:cTn id="8" dur="500" fill="hold"/>
                                        <p:tgtEl>
                                          <p:spTgt spid="2078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7881"/>
                                        </p:tgtEl>
                                        <p:attrNameLst>
                                          <p:attrName>style.visibility</p:attrName>
                                        </p:attrNameLst>
                                      </p:cBhvr>
                                      <p:to>
                                        <p:strVal val="visible"/>
                                      </p:to>
                                    </p:set>
                                    <p:anim calcmode="lin" valueType="num">
                                      <p:cBhvr additive="base">
                                        <p:cTn id="11" dur="500" fill="hold"/>
                                        <p:tgtEl>
                                          <p:spTgt spid="207881"/>
                                        </p:tgtEl>
                                        <p:attrNameLst>
                                          <p:attrName>ppt_x</p:attrName>
                                        </p:attrNameLst>
                                      </p:cBhvr>
                                      <p:tavLst>
                                        <p:tav tm="0">
                                          <p:val>
                                            <p:strVal val="#ppt_x"/>
                                          </p:val>
                                        </p:tav>
                                        <p:tav tm="100000">
                                          <p:val>
                                            <p:strVal val="#ppt_x"/>
                                          </p:val>
                                        </p:tav>
                                      </p:tavLst>
                                    </p:anim>
                                    <p:anim calcmode="lin" valueType="num">
                                      <p:cBhvr additive="base">
                                        <p:cTn id="12" dur="500" fill="hold"/>
                                        <p:tgtEl>
                                          <p:spTgt spid="20788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7882"/>
                                        </p:tgtEl>
                                        <p:attrNameLst>
                                          <p:attrName>style.visibility</p:attrName>
                                        </p:attrNameLst>
                                      </p:cBhvr>
                                      <p:to>
                                        <p:strVal val="visible"/>
                                      </p:to>
                                    </p:set>
                                    <p:anim calcmode="lin" valueType="num">
                                      <p:cBhvr additive="base">
                                        <p:cTn id="17" dur="500" fill="hold"/>
                                        <p:tgtEl>
                                          <p:spTgt spid="207882"/>
                                        </p:tgtEl>
                                        <p:attrNameLst>
                                          <p:attrName>ppt_x</p:attrName>
                                        </p:attrNameLst>
                                      </p:cBhvr>
                                      <p:tavLst>
                                        <p:tav tm="0">
                                          <p:val>
                                            <p:strVal val="#ppt_x"/>
                                          </p:val>
                                        </p:tav>
                                        <p:tav tm="100000">
                                          <p:val>
                                            <p:strVal val="#ppt_x"/>
                                          </p:val>
                                        </p:tav>
                                      </p:tavLst>
                                    </p:anim>
                                    <p:anim calcmode="lin" valueType="num">
                                      <p:cBhvr additive="base">
                                        <p:cTn id="18" dur="500" fill="hold"/>
                                        <p:tgtEl>
                                          <p:spTgt spid="2078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80" grpId="0" animBg="1"/>
      <p:bldP spid="207881" grpId="0" animBg="1"/>
      <p:bldP spid="20788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r>
              <a:rPr lang="en-US"/>
              <a:t>Ship tracks during night</a:t>
            </a:r>
          </a:p>
        </p:txBody>
      </p:sp>
      <p:sp>
        <p:nvSpPr>
          <p:cNvPr id="229379" name="Rectangle 3"/>
          <p:cNvSpPr>
            <a:spLocks noGrp="1" noChangeArrowheads="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MG_IL_06_01_17_G_LRG[1].png"/>
          <p:cNvPicPr>
            <a:picLocks noChangeAspect="1"/>
          </p:cNvPicPr>
          <p:nvPr/>
        </p:nvPicPr>
        <p:blipFill>
          <a:blip r:embed="rId2"/>
          <a:stretch>
            <a:fillRect/>
          </a:stretch>
        </p:blipFill>
        <p:spPr bwMode="auto">
          <a:xfrm>
            <a:off x="0"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endParaRPr lang="en-GB"/>
          </a:p>
        </p:txBody>
      </p:sp>
      <p:sp>
        <p:nvSpPr>
          <p:cNvPr id="5" name="Text Box 5"/>
          <p:cNvSpPr txBox="1">
            <a:spLocks noChangeArrowheads="1"/>
          </p:cNvSpPr>
          <p:nvPr/>
        </p:nvSpPr>
        <p:spPr bwMode="auto">
          <a:xfrm>
            <a:off x="0" y="5942013"/>
            <a:ext cx="2759075" cy="915987"/>
          </a:xfrm>
          <a:prstGeom prst="rect">
            <a:avLst/>
          </a:prstGeom>
          <a:solidFill>
            <a:schemeClr val="accent1"/>
          </a:solidFill>
          <a:ln w="9525">
            <a:noFill/>
            <a:miter lim="800000"/>
            <a:headEnd/>
            <a:tailEnd/>
          </a:ln>
          <a:effectLst/>
        </p:spPr>
        <p:txBody>
          <a:bodyPr>
            <a:spAutoFit/>
          </a:bodyPr>
          <a:lstStyle/>
          <a:p>
            <a:r>
              <a:rPr lang="en-US" dirty="0"/>
              <a:t>MSG </a:t>
            </a:r>
            <a:r>
              <a:rPr lang="en-US" dirty="0" smtClean="0"/>
              <a:t>Night Microphysical </a:t>
            </a:r>
            <a:endParaRPr lang="en-US" dirty="0"/>
          </a:p>
          <a:p>
            <a:r>
              <a:rPr lang="en-US" dirty="0" smtClean="0"/>
              <a:t>10.8 - 3.9 </a:t>
            </a:r>
            <a:r>
              <a:rPr lang="en-US" dirty="0">
                <a:latin typeface="Symbol" pitchFamily="18" charset="2"/>
              </a:rPr>
              <a:t>m</a:t>
            </a:r>
            <a:r>
              <a:rPr lang="en-US" dirty="0"/>
              <a:t>m 3-km</a:t>
            </a:r>
          </a:p>
          <a:p>
            <a:r>
              <a:rPr lang="en-US" dirty="0"/>
              <a:t>2006 01 18 </a:t>
            </a:r>
            <a:r>
              <a:rPr lang="en-US" dirty="0" smtClean="0"/>
              <a:t>04:12</a:t>
            </a:r>
            <a:endParaRPr lang="en-US" dirty="0"/>
          </a:p>
        </p:txBody>
      </p:sp>
      <p:sp>
        <p:nvSpPr>
          <p:cNvPr id="6" name="Content Placeholder 5"/>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IMG_IL_06_01_17_C_LRG[2].png"/>
          <p:cNvPicPr>
            <a:picLocks noChangeAspect="1"/>
          </p:cNvPicPr>
          <p:nvPr/>
        </p:nvPicPr>
        <p:blipFill>
          <a:blip r:embed="rId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endParaRPr lang="en-GB"/>
          </a:p>
        </p:txBody>
      </p:sp>
      <p:sp>
        <p:nvSpPr>
          <p:cNvPr id="5" name="Text Box 5"/>
          <p:cNvSpPr txBox="1">
            <a:spLocks noChangeArrowheads="1"/>
          </p:cNvSpPr>
          <p:nvPr/>
        </p:nvSpPr>
        <p:spPr bwMode="auto">
          <a:xfrm>
            <a:off x="0" y="5942013"/>
            <a:ext cx="2759075" cy="923330"/>
          </a:xfrm>
          <a:prstGeom prst="rect">
            <a:avLst/>
          </a:prstGeom>
          <a:solidFill>
            <a:schemeClr val="accent1"/>
          </a:solidFill>
          <a:ln w="9525">
            <a:noFill/>
            <a:miter lim="800000"/>
            <a:headEnd/>
            <a:tailEnd/>
          </a:ln>
          <a:effectLst/>
        </p:spPr>
        <p:txBody>
          <a:bodyPr>
            <a:spAutoFit/>
          </a:bodyPr>
          <a:lstStyle/>
          <a:p>
            <a:r>
              <a:rPr lang="en-US" dirty="0"/>
              <a:t>MSG </a:t>
            </a:r>
            <a:r>
              <a:rPr lang="en-US" dirty="0" smtClean="0"/>
              <a:t>24h Microphysical </a:t>
            </a:r>
            <a:endParaRPr lang="en-US" dirty="0"/>
          </a:p>
          <a:p>
            <a:r>
              <a:rPr lang="en-US" dirty="0" smtClean="0"/>
              <a:t>10.8 - 8.7 </a:t>
            </a:r>
            <a:r>
              <a:rPr lang="en-US" dirty="0">
                <a:latin typeface="Symbol" pitchFamily="18" charset="2"/>
              </a:rPr>
              <a:t>m</a:t>
            </a:r>
            <a:r>
              <a:rPr lang="en-US" dirty="0"/>
              <a:t>m 3-km</a:t>
            </a:r>
          </a:p>
          <a:p>
            <a:r>
              <a:rPr lang="en-US" dirty="0"/>
              <a:t>2006 01 18 </a:t>
            </a:r>
            <a:r>
              <a:rPr lang="en-US" dirty="0" smtClean="0"/>
              <a:t>04:12</a:t>
            </a:r>
            <a:endParaRPr lang="en-US" dirty="0"/>
          </a:p>
        </p:txBody>
      </p:sp>
      <p:sp>
        <p:nvSpPr>
          <p:cNvPr id="9" name="Content Placeholder 8"/>
          <p:cNvSpPr>
            <a:spLocks noGrp="1"/>
          </p:cNvSpPr>
          <p:nvPr>
            <p:ph idx="1"/>
          </p:nvPr>
        </p:nvSpPr>
        <p:spPr/>
        <p:txBody>
          <a:bodyPr/>
          <a:lstStyle/>
          <a:p>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8" name="Picture 4"/>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a:effectLst/>
        </p:spPr>
      </p:pic>
      <p:sp>
        <p:nvSpPr>
          <p:cNvPr id="257029" name="Text Box 5"/>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Night Microphysical 3 km</a:t>
            </a:r>
          </a:p>
          <a:p>
            <a:r>
              <a:rPr lang="en-US" b="1">
                <a:solidFill>
                  <a:srgbClr val="FF0000"/>
                </a:solidFill>
              </a:rPr>
              <a:t>12-10.8</a:t>
            </a:r>
            <a:r>
              <a:rPr lang="en-US" b="1">
                <a:solidFill>
                  <a:srgbClr val="FFFF00"/>
                </a:solidFill>
              </a:rPr>
              <a:t> </a:t>
            </a:r>
            <a:r>
              <a:rPr lang="en-US" b="1">
                <a:solidFill>
                  <a:srgbClr val="008000"/>
                </a:solidFill>
              </a:rPr>
              <a:t>10.8-3.7</a:t>
            </a:r>
            <a:r>
              <a:rPr lang="en-US" b="1">
                <a:solidFill>
                  <a:srgbClr val="FFFF00"/>
                </a:solidFill>
              </a:rPr>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2007 01 25 03:12</a:t>
            </a:r>
          </a:p>
        </p:txBody>
      </p:sp>
      <p:sp>
        <p:nvSpPr>
          <p:cNvPr id="257030" name="Rectangle 6"/>
          <p:cNvSpPr>
            <a:spLocks noChangeArrowheads="1"/>
          </p:cNvSpPr>
          <p:nvPr/>
        </p:nvSpPr>
        <p:spPr bwMode="auto">
          <a:xfrm>
            <a:off x="1295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57031" name="Rectangle 7"/>
          <p:cNvSpPr>
            <a:spLocks noChangeArrowheads="1"/>
          </p:cNvSpPr>
          <p:nvPr/>
        </p:nvSpPr>
        <p:spPr bwMode="auto">
          <a:xfrm>
            <a:off x="15240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7032" name="Rectangle 8"/>
          <p:cNvSpPr>
            <a:spLocks noChangeArrowheads="1"/>
          </p:cNvSpPr>
          <p:nvPr/>
        </p:nvSpPr>
        <p:spPr bwMode="auto">
          <a:xfrm>
            <a:off x="17526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7033" name="Rectangle 9"/>
          <p:cNvSpPr>
            <a:spLocks noChangeArrowheads="1"/>
          </p:cNvSpPr>
          <p:nvPr/>
        </p:nvSpPr>
        <p:spPr bwMode="auto">
          <a:xfrm>
            <a:off x="19812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7034" name="Rectangle 10"/>
          <p:cNvSpPr>
            <a:spLocks noChangeArrowheads="1"/>
          </p:cNvSpPr>
          <p:nvPr/>
        </p:nvSpPr>
        <p:spPr bwMode="auto">
          <a:xfrm>
            <a:off x="22098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7035" name="Rectangle 11"/>
          <p:cNvSpPr>
            <a:spLocks noChangeArrowheads="1"/>
          </p:cNvSpPr>
          <p:nvPr/>
        </p:nvSpPr>
        <p:spPr bwMode="auto">
          <a:xfrm>
            <a:off x="24384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7036" name="Rectangle 12"/>
          <p:cNvSpPr>
            <a:spLocks noChangeArrowheads="1"/>
          </p:cNvSpPr>
          <p:nvPr/>
        </p:nvSpPr>
        <p:spPr bwMode="auto">
          <a:xfrm>
            <a:off x="26670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7037" name="Text Box 13"/>
          <p:cNvSpPr txBox="1">
            <a:spLocks noChangeArrowheads="1"/>
          </p:cNvSpPr>
          <p:nvPr/>
        </p:nvSpPr>
        <p:spPr bwMode="auto">
          <a:xfrm rot="-865247">
            <a:off x="3352800" y="50292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57038" name="Text Box 14"/>
          <p:cNvSpPr txBox="1">
            <a:spLocks noChangeArrowheads="1"/>
          </p:cNvSpPr>
          <p:nvPr/>
        </p:nvSpPr>
        <p:spPr bwMode="auto">
          <a:xfrm rot="-2726431">
            <a:off x="7416006" y="4901407"/>
            <a:ext cx="1779587" cy="457200"/>
          </a:xfrm>
          <a:prstGeom prst="rect">
            <a:avLst/>
          </a:prstGeom>
          <a:noFill/>
          <a:ln w="9525">
            <a:noFill/>
            <a:miter lim="800000"/>
            <a:headEnd/>
            <a:tailEnd/>
          </a:ln>
          <a:effectLst/>
        </p:spPr>
        <p:txBody>
          <a:bodyPr wrap="none">
            <a:spAutoFit/>
          </a:bodyPr>
          <a:lstStyle/>
          <a:p>
            <a:r>
              <a:rPr lang="en-US" sz="2400"/>
              <a:t>Air pollution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2" name="Picture 4"/>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a:effectLst/>
        </p:spPr>
      </p:pic>
      <p:sp>
        <p:nvSpPr>
          <p:cNvPr id="258053" name="Text Box 5"/>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Night Microphysical 3 km</a:t>
            </a:r>
          </a:p>
          <a:p>
            <a:r>
              <a:rPr lang="en-US" b="1">
                <a:solidFill>
                  <a:srgbClr val="FF0000"/>
                </a:solidFill>
              </a:rPr>
              <a:t>12-10.8</a:t>
            </a:r>
            <a:r>
              <a:rPr lang="en-US" b="1">
                <a:solidFill>
                  <a:srgbClr val="FFFF00"/>
                </a:solidFill>
              </a:rPr>
              <a:t> </a:t>
            </a:r>
            <a:r>
              <a:rPr lang="en-US" b="1">
                <a:solidFill>
                  <a:srgbClr val="008000"/>
                </a:solidFill>
              </a:rPr>
              <a:t>10.8-3.7</a:t>
            </a:r>
            <a:r>
              <a:rPr lang="en-US" b="1">
                <a:solidFill>
                  <a:srgbClr val="FFFF00"/>
                </a:solidFill>
              </a:rPr>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2007 01 25 03:27</a:t>
            </a:r>
          </a:p>
        </p:txBody>
      </p:sp>
      <p:sp>
        <p:nvSpPr>
          <p:cNvPr id="258054" name="Rectangle 6"/>
          <p:cNvSpPr>
            <a:spLocks noChangeArrowheads="1"/>
          </p:cNvSpPr>
          <p:nvPr/>
        </p:nvSpPr>
        <p:spPr bwMode="auto">
          <a:xfrm>
            <a:off x="1295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58055" name="Rectangle 7"/>
          <p:cNvSpPr>
            <a:spLocks noChangeArrowheads="1"/>
          </p:cNvSpPr>
          <p:nvPr/>
        </p:nvSpPr>
        <p:spPr bwMode="auto">
          <a:xfrm>
            <a:off x="15240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58056" name="Rectangle 8"/>
          <p:cNvSpPr>
            <a:spLocks noChangeArrowheads="1"/>
          </p:cNvSpPr>
          <p:nvPr/>
        </p:nvSpPr>
        <p:spPr bwMode="auto">
          <a:xfrm>
            <a:off x="17526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8057" name="Rectangle 9"/>
          <p:cNvSpPr>
            <a:spLocks noChangeArrowheads="1"/>
          </p:cNvSpPr>
          <p:nvPr/>
        </p:nvSpPr>
        <p:spPr bwMode="auto">
          <a:xfrm>
            <a:off x="19812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8058" name="Rectangle 10"/>
          <p:cNvSpPr>
            <a:spLocks noChangeArrowheads="1"/>
          </p:cNvSpPr>
          <p:nvPr/>
        </p:nvSpPr>
        <p:spPr bwMode="auto">
          <a:xfrm>
            <a:off x="22098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8059" name="Rectangle 11"/>
          <p:cNvSpPr>
            <a:spLocks noChangeArrowheads="1"/>
          </p:cNvSpPr>
          <p:nvPr/>
        </p:nvSpPr>
        <p:spPr bwMode="auto">
          <a:xfrm>
            <a:off x="24384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8060" name="Rectangle 12"/>
          <p:cNvSpPr>
            <a:spLocks noChangeArrowheads="1"/>
          </p:cNvSpPr>
          <p:nvPr/>
        </p:nvSpPr>
        <p:spPr bwMode="auto">
          <a:xfrm>
            <a:off x="26670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8061" name="Text Box 13"/>
          <p:cNvSpPr txBox="1">
            <a:spLocks noChangeArrowheads="1"/>
          </p:cNvSpPr>
          <p:nvPr/>
        </p:nvSpPr>
        <p:spPr bwMode="auto">
          <a:xfrm rot="-865247">
            <a:off x="3352800" y="50292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58062" name="Text Box 14"/>
          <p:cNvSpPr txBox="1">
            <a:spLocks noChangeArrowheads="1"/>
          </p:cNvSpPr>
          <p:nvPr/>
        </p:nvSpPr>
        <p:spPr bwMode="auto">
          <a:xfrm rot="-2726431">
            <a:off x="7416006" y="4901407"/>
            <a:ext cx="1779587" cy="457200"/>
          </a:xfrm>
          <a:prstGeom prst="rect">
            <a:avLst/>
          </a:prstGeom>
          <a:noFill/>
          <a:ln w="9525">
            <a:noFill/>
            <a:miter lim="800000"/>
            <a:headEnd/>
            <a:tailEnd/>
          </a:ln>
          <a:effectLst/>
        </p:spPr>
        <p:txBody>
          <a:bodyPr wrap="none">
            <a:spAutoFit/>
          </a:bodyPr>
          <a:lstStyle/>
          <a:p>
            <a:r>
              <a:rPr lang="en-US" sz="2400"/>
              <a:t>Air pollution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a:effectLst/>
        </p:spPr>
      </p:pic>
      <p:sp>
        <p:nvSpPr>
          <p:cNvPr id="259075" name="Text Box 3"/>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Night Microphysical 3 km</a:t>
            </a:r>
          </a:p>
          <a:p>
            <a:r>
              <a:rPr lang="en-US" b="1">
                <a:solidFill>
                  <a:srgbClr val="FF0000"/>
                </a:solidFill>
              </a:rPr>
              <a:t>12-10.8</a:t>
            </a:r>
            <a:r>
              <a:rPr lang="en-US" b="1">
                <a:solidFill>
                  <a:srgbClr val="FFFF00"/>
                </a:solidFill>
              </a:rPr>
              <a:t> </a:t>
            </a:r>
            <a:r>
              <a:rPr lang="en-US" b="1">
                <a:solidFill>
                  <a:srgbClr val="008000"/>
                </a:solidFill>
              </a:rPr>
              <a:t>10.8-3.7</a:t>
            </a:r>
            <a:r>
              <a:rPr lang="en-US" b="1">
                <a:solidFill>
                  <a:srgbClr val="FFFF00"/>
                </a:solidFill>
              </a:rPr>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2007 01 25 03:42</a:t>
            </a:r>
          </a:p>
        </p:txBody>
      </p:sp>
      <p:sp>
        <p:nvSpPr>
          <p:cNvPr id="259076" name="Rectangle 4"/>
          <p:cNvSpPr>
            <a:spLocks noChangeArrowheads="1"/>
          </p:cNvSpPr>
          <p:nvPr/>
        </p:nvSpPr>
        <p:spPr bwMode="auto">
          <a:xfrm>
            <a:off x="1295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59077" name="Rectangle 5"/>
          <p:cNvSpPr>
            <a:spLocks noChangeArrowheads="1"/>
          </p:cNvSpPr>
          <p:nvPr/>
        </p:nvSpPr>
        <p:spPr bwMode="auto">
          <a:xfrm>
            <a:off x="15240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59078" name="Rectangle 6"/>
          <p:cNvSpPr>
            <a:spLocks noChangeArrowheads="1"/>
          </p:cNvSpPr>
          <p:nvPr/>
        </p:nvSpPr>
        <p:spPr bwMode="auto">
          <a:xfrm>
            <a:off x="17526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59079" name="Rectangle 7"/>
          <p:cNvSpPr>
            <a:spLocks noChangeArrowheads="1"/>
          </p:cNvSpPr>
          <p:nvPr/>
        </p:nvSpPr>
        <p:spPr bwMode="auto">
          <a:xfrm>
            <a:off x="19812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9080" name="Rectangle 8"/>
          <p:cNvSpPr>
            <a:spLocks noChangeArrowheads="1"/>
          </p:cNvSpPr>
          <p:nvPr/>
        </p:nvSpPr>
        <p:spPr bwMode="auto">
          <a:xfrm>
            <a:off x="22098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9081" name="Rectangle 9"/>
          <p:cNvSpPr>
            <a:spLocks noChangeArrowheads="1"/>
          </p:cNvSpPr>
          <p:nvPr/>
        </p:nvSpPr>
        <p:spPr bwMode="auto">
          <a:xfrm>
            <a:off x="24384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9082" name="Rectangle 10"/>
          <p:cNvSpPr>
            <a:spLocks noChangeArrowheads="1"/>
          </p:cNvSpPr>
          <p:nvPr/>
        </p:nvSpPr>
        <p:spPr bwMode="auto">
          <a:xfrm>
            <a:off x="26670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59083" name="Text Box 11"/>
          <p:cNvSpPr txBox="1">
            <a:spLocks noChangeArrowheads="1"/>
          </p:cNvSpPr>
          <p:nvPr/>
        </p:nvSpPr>
        <p:spPr bwMode="auto">
          <a:xfrm rot="-865247">
            <a:off x="3352800" y="50292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59084" name="Text Box 12"/>
          <p:cNvSpPr txBox="1">
            <a:spLocks noChangeArrowheads="1"/>
          </p:cNvSpPr>
          <p:nvPr/>
        </p:nvSpPr>
        <p:spPr bwMode="auto">
          <a:xfrm rot="-2726431">
            <a:off x="7416006" y="4901407"/>
            <a:ext cx="1779587" cy="457200"/>
          </a:xfrm>
          <a:prstGeom prst="rect">
            <a:avLst/>
          </a:prstGeom>
          <a:noFill/>
          <a:ln w="9525">
            <a:noFill/>
            <a:miter lim="800000"/>
            <a:headEnd/>
            <a:tailEnd/>
          </a:ln>
          <a:effectLst/>
        </p:spPr>
        <p:txBody>
          <a:bodyPr wrap="none">
            <a:spAutoFit/>
          </a:bodyPr>
          <a:lstStyle/>
          <a:p>
            <a:r>
              <a:rPr lang="en-US" sz="2400"/>
              <a:t>Air pollution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a:effectLst/>
        </p:spPr>
      </p:pic>
      <p:sp>
        <p:nvSpPr>
          <p:cNvPr id="261123" name="Text Box 3"/>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Night Microphysical 3 km</a:t>
            </a:r>
          </a:p>
          <a:p>
            <a:r>
              <a:rPr lang="en-US" b="1">
                <a:solidFill>
                  <a:srgbClr val="FF0000"/>
                </a:solidFill>
              </a:rPr>
              <a:t>12-10.8</a:t>
            </a:r>
            <a:r>
              <a:rPr lang="en-US" b="1">
                <a:solidFill>
                  <a:srgbClr val="FFFF00"/>
                </a:solidFill>
              </a:rPr>
              <a:t> </a:t>
            </a:r>
            <a:r>
              <a:rPr lang="en-US" b="1">
                <a:solidFill>
                  <a:srgbClr val="008000"/>
                </a:solidFill>
              </a:rPr>
              <a:t>10.8-3.7</a:t>
            </a:r>
            <a:r>
              <a:rPr lang="en-US" b="1">
                <a:solidFill>
                  <a:srgbClr val="FFFF00"/>
                </a:solidFill>
              </a:rPr>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2007 01 25 03:57</a:t>
            </a:r>
          </a:p>
        </p:txBody>
      </p:sp>
      <p:sp>
        <p:nvSpPr>
          <p:cNvPr id="261124" name="Rectangle 4"/>
          <p:cNvSpPr>
            <a:spLocks noChangeArrowheads="1"/>
          </p:cNvSpPr>
          <p:nvPr/>
        </p:nvSpPr>
        <p:spPr bwMode="auto">
          <a:xfrm>
            <a:off x="1295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1125" name="Rectangle 5"/>
          <p:cNvSpPr>
            <a:spLocks noChangeArrowheads="1"/>
          </p:cNvSpPr>
          <p:nvPr/>
        </p:nvSpPr>
        <p:spPr bwMode="auto">
          <a:xfrm>
            <a:off x="15240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1126" name="Rectangle 6"/>
          <p:cNvSpPr>
            <a:spLocks noChangeArrowheads="1"/>
          </p:cNvSpPr>
          <p:nvPr/>
        </p:nvSpPr>
        <p:spPr bwMode="auto">
          <a:xfrm>
            <a:off x="17526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1127" name="Rectangle 7"/>
          <p:cNvSpPr>
            <a:spLocks noChangeArrowheads="1"/>
          </p:cNvSpPr>
          <p:nvPr/>
        </p:nvSpPr>
        <p:spPr bwMode="auto">
          <a:xfrm>
            <a:off x="19812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1128" name="Rectangle 8"/>
          <p:cNvSpPr>
            <a:spLocks noChangeArrowheads="1"/>
          </p:cNvSpPr>
          <p:nvPr/>
        </p:nvSpPr>
        <p:spPr bwMode="auto">
          <a:xfrm>
            <a:off x="22098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61129" name="Rectangle 9"/>
          <p:cNvSpPr>
            <a:spLocks noChangeArrowheads="1"/>
          </p:cNvSpPr>
          <p:nvPr/>
        </p:nvSpPr>
        <p:spPr bwMode="auto">
          <a:xfrm>
            <a:off x="24384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61130" name="Rectangle 10"/>
          <p:cNvSpPr>
            <a:spLocks noChangeArrowheads="1"/>
          </p:cNvSpPr>
          <p:nvPr/>
        </p:nvSpPr>
        <p:spPr bwMode="auto">
          <a:xfrm>
            <a:off x="26670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61131" name="Text Box 11"/>
          <p:cNvSpPr txBox="1">
            <a:spLocks noChangeArrowheads="1"/>
          </p:cNvSpPr>
          <p:nvPr/>
        </p:nvSpPr>
        <p:spPr bwMode="auto">
          <a:xfrm rot="-865247">
            <a:off x="3352800" y="50292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61132" name="Text Box 12"/>
          <p:cNvSpPr txBox="1">
            <a:spLocks noChangeArrowheads="1"/>
          </p:cNvSpPr>
          <p:nvPr/>
        </p:nvSpPr>
        <p:spPr bwMode="auto">
          <a:xfrm rot="-2726431">
            <a:off x="7416006" y="4901407"/>
            <a:ext cx="1779587" cy="457200"/>
          </a:xfrm>
          <a:prstGeom prst="rect">
            <a:avLst/>
          </a:prstGeom>
          <a:noFill/>
          <a:ln w="9525">
            <a:noFill/>
            <a:miter lim="800000"/>
            <a:headEnd/>
            <a:tailEnd/>
          </a:ln>
          <a:effectLst/>
        </p:spPr>
        <p:txBody>
          <a:bodyPr wrap="none">
            <a:spAutoFit/>
          </a:bodyPr>
          <a:lstStyle/>
          <a:p>
            <a:r>
              <a:rPr lang="en-US" sz="2400"/>
              <a:t>Air pollution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45386" y="1127442"/>
            <a:ext cx="8693148" cy="5261400"/>
            <a:chOff x="171451" y="425451"/>
            <a:chExt cx="8693148" cy="5261400"/>
          </a:xfrm>
        </p:grpSpPr>
        <p:pic>
          <p:nvPicPr>
            <p:cNvPr id="4" name="Picture 3"/>
            <p:cNvPicPr>
              <a:picLocks noChangeAspect="1"/>
            </p:cNvPicPr>
            <p:nvPr/>
          </p:nvPicPr>
          <p:blipFill>
            <a:blip r:embed="rId2"/>
            <a:stretch>
              <a:fillRect/>
            </a:stretch>
          </p:blipFill>
          <p:spPr>
            <a:xfrm>
              <a:off x="3563792" y="533400"/>
              <a:ext cx="5300807" cy="5144463"/>
            </a:xfrm>
            <a:prstGeom prst="rect">
              <a:avLst/>
            </a:prstGeom>
          </p:spPr>
        </p:pic>
        <p:pic>
          <p:nvPicPr>
            <p:cNvPr id="5" name="Picture 4" descr="Page_66_002.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71451" y="425451"/>
              <a:ext cx="3500292" cy="5261400"/>
            </a:xfrm>
            <a:prstGeom prst="rect">
              <a:avLst/>
            </a:prstGeom>
          </p:spPr>
        </p:pic>
      </p:grpSp>
      <p:sp>
        <p:nvSpPr>
          <p:cNvPr id="7" name="TextBox 6"/>
          <p:cNvSpPr txBox="1"/>
          <p:nvPr/>
        </p:nvSpPr>
        <p:spPr>
          <a:xfrm>
            <a:off x="1467878" y="358000"/>
            <a:ext cx="6567119" cy="430887"/>
          </a:xfrm>
          <a:prstGeom prst="rect">
            <a:avLst/>
          </a:prstGeom>
          <a:noFill/>
        </p:spPr>
        <p:txBody>
          <a:bodyPr wrap="none" rtlCol="0">
            <a:spAutoFit/>
          </a:bodyPr>
          <a:lstStyle/>
          <a:p>
            <a:pPr algn="ctr"/>
            <a:r>
              <a:rPr lang="en-US" sz="2200" dirty="0" smtClean="0"/>
              <a:t>MODIS </a:t>
            </a:r>
            <a:r>
              <a:rPr lang="en-US" sz="2200" dirty="0" smtClean="0"/>
              <a:t>Terra True Color Imagery, 27 January 2003</a:t>
            </a:r>
          </a:p>
        </p:txBody>
      </p:sp>
      <p:sp>
        <p:nvSpPr>
          <p:cNvPr id="8" name="TextBox 7">
            <a:hlinkClick r:id="rId5"/>
          </p:cNvPr>
          <p:cNvSpPr txBox="1"/>
          <p:nvPr/>
        </p:nvSpPr>
        <p:spPr>
          <a:xfrm>
            <a:off x="0" y="6488668"/>
            <a:ext cx="2518638" cy="369332"/>
          </a:xfrm>
          <a:prstGeom prst="rect">
            <a:avLst/>
          </a:prstGeom>
          <a:solidFill>
            <a:schemeClr val="accent1"/>
          </a:solidFill>
          <a:ln w="15875">
            <a:solidFill>
              <a:schemeClr val="bg1"/>
            </a:solidFill>
          </a:ln>
        </p:spPr>
        <p:txBody>
          <a:bodyPr wrap="none" rtlCol="0">
            <a:spAutoFit/>
          </a:bodyPr>
          <a:lstStyle/>
          <a:p>
            <a:r>
              <a:rPr lang="en-GB" dirty="0" smtClean="0"/>
              <a:t>Case on Image Library</a:t>
            </a:r>
            <a:endParaRPr lang="en-GB" dirty="0"/>
          </a:p>
        </p:txBody>
      </p:sp>
    </p:spTree>
    <p:extLst>
      <p:ext uri="{BB962C8B-B14F-4D97-AF65-F5344CB8AC3E}">
        <p14:creationId xmlns:p14="http://schemas.microsoft.com/office/powerpoint/2010/main" xmlns="" val="2539992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a:effectLst/>
        </p:spPr>
      </p:pic>
      <p:sp>
        <p:nvSpPr>
          <p:cNvPr id="262147" name="Text Box 3"/>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Night Microphysical 3 km</a:t>
            </a:r>
          </a:p>
          <a:p>
            <a:r>
              <a:rPr lang="en-US" b="1">
                <a:solidFill>
                  <a:srgbClr val="FF0000"/>
                </a:solidFill>
              </a:rPr>
              <a:t>12-10.8</a:t>
            </a:r>
            <a:r>
              <a:rPr lang="en-US" b="1">
                <a:solidFill>
                  <a:srgbClr val="FFFF00"/>
                </a:solidFill>
              </a:rPr>
              <a:t> </a:t>
            </a:r>
            <a:r>
              <a:rPr lang="en-US" b="1">
                <a:solidFill>
                  <a:srgbClr val="008000"/>
                </a:solidFill>
              </a:rPr>
              <a:t>10.8-3.7</a:t>
            </a:r>
            <a:r>
              <a:rPr lang="en-US" b="1">
                <a:solidFill>
                  <a:srgbClr val="FFFF00"/>
                </a:solidFill>
              </a:rPr>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2007 01 25 04:12</a:t>
            </a:r>
          </a:p>
        </p:txBody>
      </p:sp>
      <p:sp>
        <p:nvSpPr>
          <p:cNvPr id="262148" name="Rectangle 4"/>
          <p:cNvSpPr>
            <a:spLocks noChangeArrowheads="1"/>
          </p:cNvSpPr>
          <p:nvPr/>
        </p:nvSpPr>
        <p:spPr bwMode="auto">
          <a:xfrm>
            <a:off x="1295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2149" name="Rectangle 5"/>
          <p:cNvSpPr>
            <a:spLocks noChangeArrowheads="1"/>
          </p:cNvSpPr>
          <p:nvPr/>
        </p:nvSpPr>
        <p:spPr bwMode="auto">
          <a:xfrm>
            <a:off x="15240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2150" name="Rectangle 6"/>
          <p:cNvSpPr>
            <a:spLocks noChangeArrowheads="1"/>
          </p:cNvSpPr>
          <p:nvPr/>
        </p:nvSpPr>
        <p:spPr bwMode="auto">
          <a:xfrm>
            <a:off x="17526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2151" name="Rectangle 7"/>
          <p:cNvSpPr>
            <a:spLocks noChangeArrowheads="1"/>
          </p:cNvSpPr>
          <p:nvPr/>
        </p:nvSpPr>
        <p:spPr bwMode="auto">
          <a:xfrm>
            <a:off x="19812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2152" name="Rectangle 8"/>
          <p:cNvSpPr>
            <a:spLocks noChangeArrowheads="1"/>
          </p:cNvSpPr>
          <p:nvPr/>
        </p:nvSpPr>
        <p:spPr bwMode="auto">
          <a:xfrm>
            <a:off x="22098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2153" name="Rectangle 9"/>
          <p:cNvSpPr>
            <a:spLocks noChangeArrowheads="1"/>
          </p:cNvSpPr>
          <p:nvPr/>
        </p:nvSpPr>
        <p:spPr bwMode="auto">
          <a:xfrm>
            <a:off x="24384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62154" name="Rectangle 10"/>
          <p:cNvSpPr>
            <a:spLocks noChangeArrowheads="1"/>
          </p:cNvSpPr>
          <p:nvPr/>
        </p:nvSpPr>
        <p:spPr bwMode="auto">
          <a:xfrm>
            <a:off x="26670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62155" name="Text Box 11"/>
          <p:cNvSpPr txBox="1">
            <a:spLocks noChangeArrowheads="1"/>
          </p:cNvSpPr>
          <p:nvPr/>
        </p:nvSpPr>
        <p:spPr bwMode="auto">
          <a:xfrm rot="-865247">
            <a:off x="3352800" y="50292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62156" name="Text Box 12"/>
          <p:cNvSpPr txBox="1">
            <a:spLocks noChangeArrowheads="1"/>
          </p:cNvSpPr>
          <p:nvPr/>
        </p:nvSpPr>
        <p:spPr bwMode="auto">
          <a:xfrm rot="-2726431">
            <a:off x="7416006" y="4901407"/>
            <a:ext cx="1779587" cy="457200"/>
          </a:xfrm>
          <a:prstGeom prst="rect">
            <a:avLst/>
          </a:prstGeom>
          <a:noFill/>
          <a:ln w="9525">
            <a:noFill/>
            <a:miter lim="800000"/>
            <a:headEnd/>
            <a:tailEnd/>
          </a:ln>
          <a:effectLst/>
        </p:spPr>
        <p:txBody>
          <a:bodyPr wrap="none">
            <a:spAutoFit/>
          </a:bodyPr>
          <a:lstStyle/>
          <a:p>
            <a:r>
              <a:rPr lang="en-US" sz="2400"/>
              <a:t>Air pollution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a:effectLst/>
        </p:spPr>
      </p:pic>
      <p:sp>
        <p:nvSpPr>
          <p:cNvPr id="263171" name="Text Box 3"/>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Night Microphysical 3 km</a:t>
            </a:r>
          </a:p>
          <a:p>
            <a:r>
              <a:rPr lang="en-US" b="1">
                <a:solidFill>
                  <a:srgbClr val="FF0000"/>
                </a:solidFill>
              </a:rPr>
              <a:t>12-10.8</a:t>
            </a:r>
            <a:r>
              <a:rPr lang="en-US" b="1">
                <a:solidFill>
                  <a:srgbClr val="FFFF00"/>
                </a:solidFill>
              </a:rPr>
              <a:t> </a:t>
            </a:r>
            <a:r>
              <a:rPr lang="en-US" b="1">
                <a:solidFill>
                  <a:srgbClr val="008000"/>
                </a:solidFill>
              </a:rPr>
              <a:t>10.8-3.7</a:t>
            </a:r>
            <a:r>
              <a:rPr lang="en-US" b="1">
                <a:solidFill>
                  <a:srgbClr val="FFFF00"/>
                </a:solidFill>
              </a:rPr>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2007 01 25 04:42</a:t>
            </a:r>
          </a:p>
        </p:txBody>
      </p:sp>
      <p:sp>
        <p:nvSpPr>
          <p:cNvPr id="263172" name="Rectangle 4"/>
          <p:cNvSpPr>
            <a:spLocks noChangeArrowheads="1"/>
          </p:cNvSpPr>
          <p:nvPr/>
        </p:nvSpPr>
        <p:spPr bwMode="auto">
          <a:xfrm>
            <a:off x="1295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3173" name="Rectangle 5"/>
          <p:cNvSpPr>
            <a:spLocks noChangeArrowheads="1"/>
          </p:cNvSpPr>
          <p:nvPr/>
        </p:nvSpPr>
        <p:spPr bwMode="auto">
          <a:xfrm>
            <a:off x="15240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3174" name="Rectangle 6"/>
          <p:cNvSpPr>
            <a:spLocks noChangeArrowheads="1"/>
          </p:cNvSpPr>
          <p:nvPr/>
        </p:nvSpPr>
        <p:spPr bwMode="auto">
          <a:xfrm>
            <a:off x="17526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3175" name="Rectangle 7"/>
          <p:cNvSpPr>
            <a:spLocks noChangeArrowheads="1"/>
          </p:cNvSpPr>
          <p:nvPr/>
        </p:nvSpPr>
        <p:spPr bwMode="auto">
          <a:xfrm>
            <a:off x="19812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3176" name="Rectangle 8"/>
          <p:cNvSpPr>
            <a:spLocks noChangeArrowheads="1"/>
          </p:cNvSpPr>
          <p:nvPr/>
        </p:nvSpPr>
        <p:spPr bwMode="auto">
          <a:xfrm>
            <a:off x="22098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3177" name="Rectangle 9"/>
          <p:cNvSpPr>
            <a:spLocks noChangeArrowheads="1"/>
          </p:cNvSpPr>
          <p:nvPr/>
        </p:nvSpPr>
        <p:spPr bwMode="auto">
          <a:xfrm>
            <a:off x="2438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3178" name="Rectangle 10"/>
          <p:cNvSpPr>
            <a:spLocks noChangeArrowheads="1"/>
          </p:cNvSpPr>
          <p:nvPr/>
        </p:nvSpPr>
        <p:spPr bwMode="auto">
          <a:xfrm>
            <a:off x="2667000" y="6400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63179" name="Text Box 11"/>
          <p:cNvSpPr txBox="1">
            <a:spLocks noChangeArrowheads="1"/>
          </p:cNvSpPr>
          <p:nvPr/>
        </p:nvSpPr>
        <p:spPr bwMode="auto">
          <a:xfrm rot="-865247">
            <a:off x="3352800" y="50292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63180" name="Text Box 12"/>
          <p:cNvSpPr txBox="1">
            <a:spLocks noChangeArrowheads="1"/>
          </p:cNvSpPr>
          <p:nvPr/>
        </p:nvSpPr>
        <p:spPr bwMode="auto">
          <a:xfrm rot="-2726431">
            <a:off x="7416006" y="4901407"/>
            <a:ext cx="1779587" cy="457200"/>
          </a:xfrm>
          <a:prstGeom prst="rect">
            <a:avLst/>
          </a:prstGeom>
          <a:noFill/>
          <a:ln w="9525">
            <a:noFill/>
            <a:miter lim="800000"/>
            <a:headEnd/>
            <a:tailEnd/>
          </a:ln>
          <a:effectLst/>
        </p:spPr>
        <p:txBody>
          <a:bodyPr wrap="none">
            <a:spAutoFit/>
          </a:bodyPr>
          <a:lstStyle/>
          <a:p>
            <a:r>
              <a:rPr lang="en-US" sz="2400"/>
              <a:t>Air pollution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a:effectLst/>
        </p:spPr>
      </p:pic>
      <p:sp>
        <p:nvSpPr>
          <p:cNvPr id="264195" name="Text Box 3"/>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Night Microphysical 3 km</a:t>
            </a:r>
          </a:p>
          <a:p>
            <a:r>
              <a:rPr lang="en-US" b="1">
                <a:solidFill>
                  <a:srgbClr val="FF0000"/>
                </a:solidFill>
              </a:rPr>
              <a:t>12-10.8</a:t>
            </a:r>
            <a:r>
              <a:rPr lang="en-US" b="1">
                <a:solidFill>
                  <a:srgbClr val="FFFF00"/>
                </a:solidFill>
              </a:rPr>
              <a:t> </a:t>
            </a:r>
            <a:r>
              <a:rPr lang="en-US" b="1">
                <a:solidFill>
                  <a:srgbClr val="008000"/>
                </a:solidFill>
              </a:rPr>
              <a:t>10.8-3.7</a:t>
            </a:r>
            <a:r>
              <a:rPr lang="en-US" b="1">
                <a:solidFill>
                  <a:srgbClr val="FFFF00"/>
                </a:solidFill>
              </a:rPr>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2007 01 25 04:57</a:t>
            </a:r>
          </a:p>
        </p:txBody>
      </p:sp>
      <p:sp>
        <p:nvSpPr>
          <p:cNvPr id="264196" name="Rectangle 4"/>
          <p:cNvSpPr>
            <a:spLocks noChangeArrowheads="1"/>
          </p:cNvSpPr>
          <p:nvPr/>
        </p:nvSpPr>
        <p:spPr bwMode="auto">
          <a:xfrm>
            <a:off x="1295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4197" name="Rectangle 5"/>
          <p:cNvSpPr>
            <a:spLocks noChangeArrowheads="1"/>
          </p:cNvSpPr>
          <p:nvPr/>
        </p:nvSpPr>
        <p:spPr bwMode="auto">
          <a:xfrm>
            <a:off x="15240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4198" name="Rectangle 6"/>
          <p:cNvSpPr>
            <a:spLocks noChangeArrowheads="1"/>
          </p:cNvSpPr>
          <p:nvPr/>
        </p:nvSpPr>
        <p:spPr bwMode="auto">
          <a:xfrm>
            <a:off x="17526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4199" name="Rectangle 7"/>
          <p:cNvSpPr>
            <a:spLocks noChangeArrowheads="1"/>
          </p:cNvSpPr>
          <p:nvPr/>
        </p:nvSpPr>
        <p:spPr bwMode="auto">
          <a:xfrm>
            <a:off x="19812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4200" name="Rectangle 8"/>
          <p:cNvSpPr>
            <a:spLocks noChangeArrowheads="1"/>
          </p:cNvSpPr>
          <p:nvPr/>
        </p:nvSpPr>
        <p:spPr bwMode="auto">
          <a:xfrm>
            <a:off x="22098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4201" name="Rectangle 9"/>
          <p:cNvSpPr>
            <a:spLocks noChangeArrowheads="1"/>
          </p:cNvSpPr>
          <p:nvPr/>
        </p:nvSpPr>
        <p:spPr bwMode="auto">
          <a:xfrm>
            <a:off x="24384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4202" name="Rectangle 10"/>
          <p:cNvSpPr>
            <a:spLocks noChangeArrowheads="1"/>
          </p:cNvSpPr>
          <p:nvPr/>
        </p:nvSpPr>
        <p:spPr bwMode="auto">
          <a:xfrm>
            <a:off x="2667000" y="6400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64203" name="Text Box 11"/>
          <p:cNvSpPr txBox="1">
            <a:spLocks noChangeArrowheads="1"/>
          </p:cNvSpPr>
          <p:nvPr/>
        </p:nvSpPr>
        <p:spPr bwMode="auto">
          <a:xfrm rot="-865247">
            <a:off x="3352800" y="5029200"/>
            <a:ext cx="1692275" cy="457200"/>
          </a:xfrm>
          <a:prstGeom prst="rect">
            <a:avLst/>
          </a:prstGeom>
          <a:noFill/>
          <a:ln w="9525">
            <a:noFill/>
            <a:miter lim="800000"/>
            <a:headEnd/>
            <a:tailEnd/>
          </a:ln>
          <a:effectLst/>
        </p:spPr>
        <p:txBody>
          <a:bodyPr wrap="none">
            <a:spAutoFit/>
          </a:bodyPr>
          <a:lstStyle/>
          <a:p>
            <a:r>
              <a:rPr lang="en-US" sz="2400"/>
              <a:t>Ship tracks</a:t>
            </a:r>
          </a:p>
        </p:txBody>
      </p:sp>
      <p:sp>
        <p:nvSpPr>
          <p:cNvPr id="264204" name="Text Box 12"/>
          <p:cNvSpPr txBox="1">
            <a:spLocks noChangeArrowheads="1"/>
          </p:cNvSpPr>
          <p:nvPr/>
        </p:nvSpPr>
        <p:spPr bwMode="auto">
          <a:xfrm rot="-2726431">
            <a:off x="7416006" y="4901407"/>
            <a:ext cx="1779587" cy="457200"/>
          </a:xfrm>
          <a:prstGeom prst="rect">
            <a:avLst/>
          </a:prstGeom>
          <a:noFill/>
          <a:ln w="9525">
            <a:noFill/>
            <a:miter lim="800000"/>
            <a:headEnd/>
            <a:tailEnd/>
          </a:ln>
          <a:effectLst/>
        </p:spPr>
        <p:txBody>
          <a:bodyPr wrap="none">
            <a:spAutoFit/>
          </a:bodyPr>
          <a:lstStyle/>
          <a:p>
            <a:r>
              <a:rPr lang="en-US" sz="2400"/>
              <a:t>Air pollution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a:t>Pollution tracks over land</a:t>
            </a:r>
          </a:p>
        </p:txBody>
      </p:sp>
      <p:sp>
        <p:nvSpPr>
          <p:cNvPr id="178179" name="Rectangle 3"/>
          <p:cNvSpPr>
            <a:spLocks noGrp="1" noChangeArrowheads="1"/>
          </p:cNvSpPr>
          <p:nvPr>
            <p:ph type="body" idx="1"/>
          </p:nvPr>
        </p:nvSpPr>
        <p:spPr/>
        <p:txBody>
          <a:bodyPr/>
          <a:lstStyle/>
          <a:p>
            <a:r>
              <a:rPr lang="en-US"/>
              <a:t>Monitoring air quality</a:t>
            </a:r>
          </a:p>
          <a:p>
            <a:r>
              <a:rPr lang="en-US"/>
              <a:t>Identifying major pollution sources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2"/>
          <a:srcRect/>
          <a:stretch>
            <a:fillRect/>
          </a:stretch>
        </p:blipFill>
        <p:spPr bwMode="auto">
          <a:xfrm>
            <a:off x="0" y="0"/>
            <a:ext cx="9144000" cy="6858000"/>
          </a:xfrm>
          <a:prstGeom prst="rect">
            <a:avLst/>
          </a:prstGeom>
          <a:gradFill rotWithShape="1">
            <a:gsLst>
              <a:gs pos="0">
                <a:schemeClr val="bg1">
                  <a:gamma/>
                  <a:tint val="0"/>
                  <a:invGamma/>
                  <a:alpha val="50000"/>
                </a:schemeClr>
              </a:gs>
              <a:gs pos="100000">
                <a:schemeClr val="bg1">
                  <a:alpha val="50000"/>
                </a:schemeClr>
              </a:gs>
            </a:gsLst>
            <a:lin ang="5400000" scaled="1"/>
          </a:gradFill>
          <a:ln w="9525">
            <a:noFill/>
            <a:miter lim="800000"/>
            <a:headEnd/>
            <a:tailEnd/>
          </a:ln>
          <a:effectLst/>
        </p:spPr>
      </p:pic>
      <p:graphicFrame>
        <p:nvGraphicFramePr>
          <p:cNvPr id="430714" name="Group 634"/>
          <p:cNvGraphicFramePr>
            <a:graphicFrameLocks noGrp="1"/>
          </p:cNvGraphicFramePr>
          <p:nvPr/>
        </p:nvGraphicFramePr>
        <p:xfrm>
          <a:off x="0" y="1152525"/>
          <a:ext cx="9144000" cy="5715000"/>
        </p:xfrm>
        <a:graphic>
          <a:graphicData uri="http://schemas.openxmlformats.org/drawingml/2006/table">
            <a:tbl>
              <a:tblPr/>
              <a:tblGrid>
                <a:gridCol w="415925"/>
                <a:gridCol w="1087438"/>
                <a:gridCol w="958850"/>
                <a:gridCol w="6681787"/>
              </a:tblGrid>
              <a:tr h="171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Nr</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Longitude</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Latitude</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Probable plume origin</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1</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254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10.36</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52.14</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Integrated iron and steel plant (STAHLWERKE PEINE-SALZGITTER AG - ST.W.PEINE-SALZGITTER)</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161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2</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10.95</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52.16</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Brown coal-fired thermal power plant (BRAUNSCHWEIGISCHE KOHLEN-BERGWERKE - OFFLEBEN I)</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3</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12.54</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51.87</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Not clear, nearest by: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Sulphuric acid plant (GIPS-SCHWEFELSAEUREFABRIK - COSWIG)</a:t>
                      </a:r>
                      <a:endParaRPr kumimoji="0" lang="en-US" sz="15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cs typeface="Times New Roman" pitchFamily="18" charset="0"/>
                        </a:rPr>
                        <a:t>Brown coal-fired thermal power plant (VEB ENERGIEVERSORGUNG - LEIPZIG)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cs typeface="Times New Roman" pitchFamily="18" charset="0"/>
                        </a:rPr>
                        <a:t>Sulphuric acid and ammonia plant (KOMBINAT AGROCHEMIE - PIESTERITZ)</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cs typeface="Times New Roman" pitchFamily="18" charset="0"/>
                        </a:rPr>
                        <a:t>Sulphuric acid plant (VEB STICKSTOFFWERKE PIESTERITZ - SALZWEDEL)</a:t>
                      </a:r>
                      <a:endParaRPr kumimoji="0" lang="en-US" sz="1500" b="0" i="0" u="none" strike="noStrike" cap="none" normalizeH="0" baseline="0" smtClean="0">
                        <a:ln>
                          <a:noFill/>
                        </a:ln>
                        <a:solidFill>
                          <a:schemeClr val="bg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4</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11.91</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51.39</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Not clear, nearest by: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Brown coal-fired thermal power plant (VEB ENERGIEVERSORGUNG - HALLE)</a:t>
                      </a:r>
                      <a:endParaRPr kumimoji="0" lang="en-US" sz="15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cs typeface="Times New Roman" pitchFamily="18" charset="0"/>
                        </a:rPr>
                        <a:t>Oil refinery (PETROLCHEM.KOMBINAT SCHWEDT - LUETZKENDORF)</a:t>
                      </a:r>
                      <a:endParaRPr kumimoji="0" lang="en-US" sz="1500" b="0" i="0" u="none" strike="noStrike" cap="none" normalizeH="0" baseline="0" smtClean="0">
                        <a:ln>
                          <a:noFill/>
                        </a:ln>
                        <a:solidFill>
                          <a:schemeClr val="bg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5</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11.98</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51.28</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Large (petro-) chemical plant (CHEMIEKOMBINAT BUNA - LEUNA) or oil refinery (LEUNAWERKE WALTHER ULBRICHT - LEUNA)</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6</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12.37</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51.17</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Oil-fired thermal power plant (VEB ENERGIEVERSORGUNG - LIPPENDORF)</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7</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14.47</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51.82</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Brown coal-fired thermal power plant (GROSSKRAFTWERK - JAENSCHWALDE)</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161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8</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14.35</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51.52</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Brown coal-fired thermal power plant (KRAFTWERK ARTHUR BECKER - TRATTENDORF)</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1714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9</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14.57</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51.41</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Times New Roman" pitchFamily="18" charset="0"/>
                          <a:ea typeface="Times New Roman" pitchFamily="18" charset="0"/>
                          <a:cs typeface="Miriam" pitchFamily="2" charset="-79"/>
                        </a:rPr>
                        <a:t>Brown-coal-fired thermal power plant (GROSSKAFTWERK - BOXBERG)</a:t>
                      </a:r>
                      <a:endParaRPr kumimoji="0" lang="en-US" sz="15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a:noFill/>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30715" name="Line 635"/>
          <p:cNvSpPr>
            <a:spLocks noChangeShapeType="1"/>
          </p:cNvSpPr>
          <p:nvPr/>
        </p:nvSpPr>
        <p:spPr bwMode="auto">
          <a:xfrm>
            <a:off x="0" y="1981200"/>
            <a:ext cx="9144000" cy="0"/>
          </a:xfrm>
          <a:prstGeom prst="line">
            <a:avLst/>
          </a:prstGeom>
          <a:noFill/>
          <a:ln w="9525">
            <a:solidFill>
              <a:schemeClr val="tx1"/>
            </a:solidFill>
            <a:round/>
            <a:headEnd/>
            <a:tailEnd/>
          </a:ln>
          <a:effectLst/>
        </p:spPr>
        <p:txBody>
          <a:bodyPr/>
          <a:lstStyle/>
          <a:p>
            <a:endParaRPr lang="en-GB"/>
          </a:p>
        </p:txBody>
      </p:sp>
      <p:sp>
        <p:nvSpPr>
          <p:cNvPr id="430716" name="Line 636"/>
          <p:cNvSpPr>
            <a:spLocks noChangeShapeType="1"/>
          </p:cNvSpPr>
          <p:nvPr/>
        </p:nvSpPr>
        <p:spPr bwMode="auto">
          <a:xfrm>
            <a:off x="0" y="2514600"/>
            <a:ext cx="9144000" cy="0"/>
          </a:xfrm>
          <a:prstGeom prst="line">
            <a:avLst/>
          </a:prstGeom>
          <a:noFill/>
          <a:ln w="9525">
            <a:solidFill>
              <a:schemeClr val="tx1"/>
            </a:solidFill>
            <a:round/>
            <a:headEnd/>
            <a:tailEnd/>
          </a:ln>
          <a:effectLst/>
        </p:spPr>
        <p:txBody>
          <a:bodyPr/>
          <a:lstStyle/>
          <a:p>
            <a:endParaRPr lang="en-GB"/>
          </a:p>
        </p:txBody>
      </p:sp>
      <p:sp>
        <p:nvSpPr>
          <p:cNvPr id="430717" name="Line 637"/>
          <p:cNvSpPr>
            <a:spLocks noChangeShapeType="1"/>
          </p:cNvSpPr>
          <p:nvPr/>
        </p:nvSpPr>
        <p:spPr bwMode="auto">
          <a:xfrm>
            <a:off x="0" y="3733800"/>
            <a:ext cx="9144000" cy="0"/>
          </a:xfrm>
          <a:prstGeom prst="line">
            <a:avLst/>
          </a:prstGeom>
          <a:noFill/>
          <a:ln w="9525">
            <a:solidFill>
              <a:schemeClr val="tx1"/>
            </a:solidFill>
            <a:round/>
            <a:headEnd/>
            <a:tailEnd/>
          </a:ln>
          <a:effectLst/>
        </p:spPr>
        <p:txBody>
          <a:bodyPr/>
          <a:lstStyle/>
          <a:p>
            <a:endParaRPr lang="en-GB"/>
          </a:p>
        </p:txBody>
      </p:sp>
      <p:sp>
        <p:nvSpPr>
          <p:cNvPr id="430718" name="Line 638"/>
          <p:cNvSpPr>
            <a:spLocks noChangeShapeType="1"/>
          </p:cNvSpPr>
          <p:nvPr/>
        </p:nvSpPr>
        <p:spPr bwMode="auto">
          <a:xfrm>
            <a:off x="0" y="4572000"/>
            <a:ext cx="9144000" cy="0"/>
          </a:xfrm>
          <a:prstGeom prst="line">
            <a:avLst/>
          </a:prstGeom>
          <a:noFill/>
          <a:ln w="9525">
            <a:solidFill>
              <a:schemeClr val="tx1"/>
            </a:solidFill>
            <a:round/>
            <a:headEnd/>
            <a:tailEnd/>
          </a:ln>
          <a:effectLst/>
        </p:spPr>
        <p:txBody>
          <a:bodyPr/>
          <a:lstStyle/>
          <a:p>
            <a:endParaRPr lang="en-GB"/>
          </a:p>
        </p:txBody>
      </p:sp>
      <p:sp>
        <p:nvSpPr>
          <p:cNvPr id="430719" name="Line 639"/>
          <p:cNvSpPr>
            <a:spLocks noChangeShapeType="1"/>
          </p:cNvSpPr>
          <p:nvPr/>
        </p:nvSpPr>
        <p:spPr bwMode="auto">
          <a:xfrm>
            <a:off x="0" y="5105400"/>
            <a:ext cx="9144000" cy="0"/>
          </a:xfrm>
          <a:prstGeom prst="line">
            <a:avLst/>
          </a:prstGeom>
          <a:noFill/>
          <a:ln w="9525">
            <a:solidFill>
              <a:schemeClr val="tx1"/>
            </a:solidFill>
            <a:round/>
            <a:headEnd/>
            <a:tailEnd/>
          </a:ln>
          <a:effectLst/>
        </p:spPr>
        <p:txBody>
          <a:bodyPr/>
          <a:lstStyle/>
          <a:p>
            <a:endParaRPr lang="en-GB"/>
          </a:p>
        </p:txBody>
      </p:sp>
      <p:sp>
        <p:nvSpPr>
          <p:cNvPr id="430720" name="Line 640"/>
          <p:cNvSpPr>
            <a:spLocks noChangeShapeType="1"/>
          </p:cNvSpPr>
          <p:nvPr/>
        </p:nvSpPr>
        <p:spPr bwMode="auto">
          <a:xfrm>
            <a:off x="0" y="5410200"/>
            <a:ext cx="9144000" cy="0"/>
          </a:xfrm>
          <a:prstGeom prst="line">
            <a:avLst/>
          </a:prstGeom>
          <a:noFill/>
          <a:ln w="9525">
            <a:solidFill>
              <a:schemeClr val="tx1"/>
            </a:solidFill>
            <a:round/>
            <a:headEnd/>
            <a:tailEnd/>
          </a:ln>
          <a:effectLst/>
        </p:spPr>
        <p:txBody>
          <a:bodyPr/>
          <a:lstStyle/>
          <a:p>
            <a:endParaRPr lang="en-GB"/>
          </a:p>
        </p:txBody>
      </p:sp>
      <p:sp>
        <p:nvSpPr>
          <p:cNvPr id="430721" name="Line 641"/>
          <p:cNvSpPr>
            <a:spLocks noChangeShapeType="1"/>
          </p:cNvSpPr>
          <p:nvPr/>
        </p:nvSpPr>
        <p:spPr bwMode="auto">
          <a:xfrm>
            <a:off x="0" y="5943600"/>
            <a:ext cx="9144000" cy="0"/>
          </a:xfrm>
          <a:prstGeom prst="line">
            <a:avLst/>
          </a:prstGeom>
          <a:noFill/>
          <a:ln w="9525">
            <a:solidFill>
              <a:schemeClr val="tx1"/>
            </a:solidFill>
            <a:round/>
            <a:headEnd/>
            <a:tailEnd/>
          </a:ln>
          <a:effectLst/>
        </p:spPr>
        <p:txBody>
          <a:bodyPr/>
          <a:lstStyle/>
          <a:p>
            <a:endParaRPr lang="en-GB"/>
          </a:p>
        </p:txBody>
      </p:sp>
      <p:sp>
        <p:nvSpPr>
          <p:cNvPr id="430722" name="Line 642"/>
          <p:cNvSpPr>
            <a:spLocks noChangeShapeType="1"/>
          </p:cNvSpPr>
          <p:nvPr/>
        </p:nvSpPr>
        <p:spPr bwMode="auto">
          <a:xfrm>
            <a:off x="0" y="6477000"/>
            <a:ext cx="9144000" cy="0"/>
          </a:xfrm>
          <a:prstGeom prst="line">
            <a:avLst/>
          </a:prstGeom>
          <a:noFill/>
          <a:ln w="9525">
            <a:solidFill>
              <a:schemeClr val="tx1"/>
            </a:solidFill>
            <a:round/>
            <a:headEnd/>
            <a:tailEnd/>
          </a:ln>
          <a:effectLst/>
        </p:spPr>
        <p:txBody>
          <a:bodyPr/>
          <a:lstStyle/>
          <a:p>
            <a:endParaRPr lang="en-GB"/>
          </a:p>
        </p:txBody>
      </p:sp>
      <p:sp>
        <p:nvSpPr>
          <p:cNvPr id="430723" name="Text Box 643"/>
          <p:cNvSpPr txBox="1">
            <a:spLocks noChangeArrowheads="1"/>
          </p:cNvSpPr>
          <p:nvPr/>
        </p:nvSpPr>
        <p:spPr bwMode="auto">
          <a:xfrm>
            <a:off x="5927725" y="417513"/>
            <a:ext cx="184150" cy="366712"/>
          </a:xfrm>
          <a:prstGeom prst="rect">
            <a:avLst/>
          </a:prstGeom>
          <a:noFill/>
          <a:ln w="9525">
            <a:noFill/>
            <a:miter lim="800000"/>
            <a:headEnd/>
            <a:tailEnd/>
          </a:ln>
          <a:effectLst/>
        </p:spPr>
        <p:txBody>
          <a:bodyPr wrap="none">
            <a:spAutoFit/>
          </a:bodyPr>
          <a:lstStyle/>
          <a:p>
            <a:endParaRPr lang="en-US"/>
          </a:p>
        </p:txBody>
      </p:sp>
      <p:sp>
        <p:nvSpPr>
          <p:cNvPr id="430724" name="Text Box 644"/>
          <p:cNvSpPr txBox="1">
            <a:spLocks noChangeArrowheads="1"/>
          </p:cNvSpPr>
          <p:nvPr/>
        </p:nvSpPr>
        <p:spPr bwMode="auto">
          <a:xfrm>
            <a:off x="5810250" y="242888"/>
            <a:ext cx="3232150" cy="641350"/>
          </a:xfrm>
          <a:prstGeom prst="rect">
            <a:avLst/>
          </a:prstGeom>
          <a:noFill/>
          <a:ln w="9525">
            <a:noFill/>
            <a:miter lim="800000"/>
            <a:headEnd/>
            <a:tailEnd/>
          </a:ln>
          <a:effectLst/>
        </p:spPr>
        <p:txBody>
          <a:bodyPr wrap="none">
            <a:spAutoFit/>
          </a:bodyPr>
          <a:lstStyle/>
          <a:p>
            <a:r>
              <a:rPr lang="en-US"/>
              <a:t>Courtesy of Martin Setvak</a:t>
            </a:r>
          </a:p>
          <a:p>
            <a:r>
              <a:rPr lang="en-US"/>
              <a:t>and Hugo Denier van der Gon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714"/>
                                        </p:tgtEl>
                                        <p:attrNameLst>
                                          <p:attrName>style.visibility</p:attrName>
                                        </p:attrNameLst>
                                      </p:cBhvr>
                                      <p:to>
                                        <p:strVal val="visible"/>
                                      </p:to>
                                    </p:set>
                                    <p:anim calcmode="lin" valueType="num">
                                      <p:cBhvr additive="base">
                                        <p:cTn id="7" dur="500" fill="hold"/>
                                        <p:tgtEl>
                                          <p:spTgt spid="430714"/>
                                        </p:tgtEl>
                                        <p:attrNameLst>
                                          <p:attrName>ppt_x</p:attrName>
                                        </p:attrNameLst>
                                      </p:cBhvr>
                                      <p:tavLst>
                                        <p:tav tm="0">
                                          <p:val>
                                            <p:strVal val="#ppt_x"/>
                                          </p:val>
                                        </p:tav>
                                        <p:tav tm="100000">
                                          <p:val>
                                            <p:strVal val="#ppt_x"/>
                                          </p:val>
                                        </p:tav>
                                      </p:tavLst>
                                    </p:anim>
                                    <p:anim calcmode="lin" valueType="num">
                                      <p:cBhvr additive="base">
                                        <p:cTn id="8" dur="500" fill="hold"/>
                                        <p:tgtEl>
                                          <p:spTgt spid="4307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0715"/>
                                        </p:tgtEl>
                                        <p:attrNameLst>
                                          <p:attrName>style.visibility</p:attrName>
                                        </p:attrNameLst>
                                      </p:cBhvr>
                                      <p:to>
                                        <p:strVal val="visible"/>
                                      </p:to>
                                    </p:set>
                                    <p:anim calcmode="lin" valueType="num">
                                      <p:cBhvr additive="base">
                                        <p:cTn id="11" dur="500" fill="hold"/>
                                        <p:tgtEl>
                                          <p:spTgt spid="430715"/>
                                        </p:tgtEl>
                                        <p:attrNameLst>
                                          <p:attrName>ppt_x</p:attrName>
                                        </p:attrNameLst>
                                      </p:cBhvr>
                                      <p:tavLst>
                                        <p:tav tm="0">
                                          <p:val>
                                            <p:strVal val="#ppt_x"/>
                                          </p:val>
                                        </p:tav>
                                        <p:tav tm="100000">
                                          <p:val>
                                            <p:strVal val="#ppt_x"/>
                                          </p:val>
                                        </p:tav>
                                      </p:tavLst>
                                    </p:anim>
                                    <p:anim calcmode="lin" valueType="num">
                                      <p:cBhvr additive="base">
                                        <p:cTn id="12" dur="500" fill="hold"/>
                                        <p:tgtEl>
                                          <p:spTgt spid="4307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0716"/>
                                        </p:tgtEl>
                                        <p:attrNameLst>
                                          <p:attrName>style.visibility</p:attrName>
                                        </p:attrNameLst>
                                      </p:cBhvr>
                                      <p:to>
                                        <p:strVal val="visible"/>
                                      </p:to>
                                    </p:set>
                                    <p:anim calcmode="lin" valueType="num">
                                      <p:cBhvr additive="base">
                                        <p:cTn id="15" dur="500" fill="hold"/>
                                        <p:tgtEl>
                                          <p:spTgt spid="430716"/>
                                        </p:tgtEl>
                                        <p:attrNameLst>
                                          <p:attrName>ppt_x</p:attrName>
                                        </p:attrNameLst>
                                      </p:cBhvr>
                                      <p:tavLst>
                                        <p:tav tm="0">
                                          <p:val>
                                            <p:strVal val="#ppt_x"/>
                                          </p:val>
                                        </p:tav>
                                        <p:tav tm="100000">
                                          <p:val>
                                            <p:strVal val="#ppt_x"/>
                                          </p:val>
                                        </p:tav>
                                      </p:tavLst>
                                    </p:anim>
                                    <p:anim calcmode="lin" valueType="num">
                                      <p:cBhvr additive="base">
                                        <p:cTn id="16" dur="500" fill="hold"/>
                                        <p:tgtEl>
                                          <p:spTgt spid="4307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30717"/>
                                        </p:tgtEl>
                                        <p:attrNameLst>
                                          <p:attrName>style.visibility</p:attrName>
                                        </p:attrNameLst>
                                      </p:cBhvr>
                                      <p:to>
                                        <p:strVal val="visible"/>
                                      </p:to>
                                    </p:set>
                                    <p:anim calcmode="lin" valueType="num">
                                      <p:cBhvr additive="base">
                                        <p:cTn id="19" dur="500" fill="hold"/>
                                        <p:tgtEl>
                                          <p:spTgt spid="430717"/>
                                        </p:tgtEl>
                                        <p:attrNameLst>
                                          <p:attrName>ppt_x</p:attrName>
                                        </p:attrNameLst>
                                      </p:cBhvr>
                                      <p:tavLst>
                                        <p:tav tm="0">
                                          <p:val>
                                            <p:strVal val="#ppt_x"/>
                                          </p:val>
                                        </p:tav>
                                        <p:tav tm="100000">
                                          <p:val>
                                            <p:strVal val="#ppt_x"/>
                                          </p:val>
                                        </p:tav>
                                      </p:tavLst>
                                    </p:anim>
                                    <p:anim calcmode="lin" valueType="num">
                                      <p:cBhvr additive="base">
                                        <p:cTn id="20" dur="500" fill="hold"/>
                                        <p:tgtEl>
                                          <p:spTgt spid="4307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30718"/>
                                        </p:tgtEl>
                                        <p:attrNameLst>
                                          <p:attrName>style.visibility</p:attrName>
                                        </p:attrNameLst>
                                      </p:cBhvr>
                                      <p:to>
                                        <p:strVal val="visible"/>
                                      </p:to>
                                    </p:set>
                                    <p:anim calcmode="lin" valueType="num">
                                      <p:cBhvr additive="base">
                                        <p:cTn id="23" dur="500" fill="hold"/>
                                        <p:tgtEl>
                                          <p:spTgt spid="430718"/>
                                        </p:tgtEl>
                                        <p:attrNameLst>
                                          <p:attrName>ppt_x</p:attrName>
                                        </p:attrNameLst>
                                      </p:cBhvr>
                                      <p:tavLst>
                                        <p:tav tm="0">
                                          <p:val>
                                            <p:strVal val="#ppt_x"/>
                                          </p:val>
                                        </p:tav>
                                        <p:tav tm="100000">
                                          <p:val>
                                            <p:strVal val="#ppt_x"/>
                                          </p:val>
                                        </p:tav>
                                      </p:tavLst>
                                    </p:anim>
                                    <p:anim calcmode="lin" valueType="num">
                                      <p:cBhvr additive="base">
                                        <p:cTn id="24" dur="500" fill="hold"/>
                                        <p:tgtEl>
                                          <p:spTgt spid="4307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30719"/>
                                        </p:tgtEl>
                                        <p:attrNameLst>
                                          <p:attrName>style.visibility</p:attrName>
                                        </p:attrNameLst>
                                      </p:cBhvr>
                                      <p:to>
                                        <p:strVal val="visible"/>
                                      </p:to>
                                    </p:set>
                                    <p:anim calcmode="lin" valueType="num">
                                      <p:cBhvr additive="base">
                                        <p:cTn id="27" dur="500" fill="hold"/>
                                        <p:tgtEl>
                                          <p:spTgt spid="430719"/>
                                        </p:tgtEl>
                                        <p:attrNameLst>
                                          <p:attrName>ppt_x</p:attrName>
                                        </p:attrNameLst>
                                      </p:cBhvr>
                                      <p:tavLst>
                                        <p:tav tm="0">
                                          <p:val>
                                            <p:strVal val="#ppt_x"/>
                                          </p:val>
                                        </p:tav>
                                        <p:tav tm="100000">
                                          <p:val>
                                            <p:strVal val="#ppt_x"/>
                                          </p:val>
                                        </p:tav>
                                      </p:tavLst>
                                    </p:anim>
                                    <p:anim calcmode="lin" valueType="num">
                                      <p:cBhvr additive="base">
                                        <p:cTn id="28" dur="500" fill="hold"/>
                                        <p:tgtEl>
                                          <p:spTgt spid="4307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30720"/>
                                        </p:tgtEl>
                                        <p:attrNameLst>
                                          <p:attrName>style.visibility</p:attrName>
                                        </p:attrNameLst>
                                      </p:cBhvr>
                                      <p:to>
                                        <p:strVal val="visible"/>
                                      </p:to>
                                    </p:set>
                                    <p:anim calcmode="lin" valueType="num">
                                      <p:cBhvr additive="base">
                                        <p:cTn id="31" dur="500" fill="hold"/>
                                        <p:tgtEl>
                                          <p:spTgt spid="430720"/>
                                        </p:tgtEl>
                                        <p:attrNameLst>
                                          <p:attrName>ppt_x</p:attrName>
                                        </p:attrNameLst>
                                      </p:cBhvr>
                                      <p:tavLst>
                                        <p:tav tm="0">
                                          <p:val>
                                            <p:strVal val="#ppt_x"/>
                                          </p:val>
                                        </p:tav>
                                        <p:tav tm="100000">
                                          <p:val>
                                            <p:strVal val="#ppt_x"/>
                                          </p:val>
                                        </p:tav>
                                      </p:tavLst>
                                    </p:anim>
                                    <p:anim calcmode="lin" valueType="num">
                                      <p:cBhvr additive="base">
                                        <p:cTn id="32" dur="500" fill="hold"/>
                                        <p:tgtEl>
                                          <p:spTgt spid="4307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30721"/>
                                        </p:tgtEl>
                                        <p:attrNameLst>
                                          <p:attrName>style.visibility</p:attrName>
                                        </p:attrNameLst>
                                      </p:cBhvr>
                                      <p:to>
                                        <p:strVal val="visible"/>
                                      </p:to>
                                    </p:set>
                                    <p:anim calcmode="lin" valueType="num">
                                      <p:cBhvr additive="base">
                                        <p:cTn id="35" dur="500" fill="hold"/>
                                        <p:tgtEl>
                                          <p:spTgt spid="430721"/>
                                        </p:tgtEl>
                                        <p:attrNameLst>
                                          <p:attrName>ppt_x</p:attrName>
                                        </p:attrNameLst>
                                      </p:cBhvr>
                                      <p:tavLst>
                                        <p:tav tm="0">
                                          <p:val>
                                            <p:strVal val="#ppt_x"/>
                                          </p:val>
                                        </p:tav>
                                        <p:tav tm="100000">
                                          <p:val>
                                            <p:strVal val="#ppt_x"/>
                                          </p:val>
                                        </p:tav>
                                      </p:tavLst>
                                    </p:anim>
                                    <p:anim calcmode="lin" valueType="num">
                                      <p:cBhvr additive="base">
                                        <p:cTn id="36" dur="500" fill="hold"/>
                                        <p:tgtEl>
                                          <p:spTgt spid="4307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30722"/>
                                        </p:tgtEl>
                                        <p:attrNameLst>
                                          <p:attrName>style.visibility</p:attrName>
                                        </p:attrNameLst>
                                      </p:cBhvr>
                                      <p:to>
                                        <p:strVal val="visible"/>
                                      </p:to>
                                    </p:set>
                                    <p:anim calcmode="lin" valueType="num">
                                      <p:cBhvr additive="base">
                                        <p:cTn id="39" dur="500" fill="hold"/>
                                        <p:tgtEl>
                                          <p:spTgt spid="430722"/>
                                        </p:tgtEl>
                                        <p:attrNameLst>
                                          <p:attrName>ppt_x</p:attrName>
                                        </p:attrNameLst>
                                      </p:cBhvr>
                                      <p:tavLst>
                                        <p:tav tm="0">
                                          <p:val>
                                            <p:strVal val="#ppt_x"/>
                                          </p:val>
                                        </p:tav>
                                        <p:tav tm="100000">
                                          <p:val>
                                            <p:strVal val="#ppt_x"/>
                                          </p:val>
                                        </p:tav>
                                      </p:tavLst>
                                    </p:anim>
                                    <p:anim calcmode="lin" valueType="num">
                                      <p:cBhvr additive="base">
                                        <p:cTn id="40" dur="500" fill="hold"/>
                                        <p:tgtEl>
                                          <p:spTgt spid="430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15" grpId="0" animBg="1"/>
      <p:bldP spid="430716" grpId="0" animBg="1"/>
      <p:bldP spid="430717" grpId="0" animBg="1"/>
      <p:bldP spid="430718" grpId="0" animBg="1"/>
      <p:bldP spid="430719" grpId="0" animBg="1"/>
      <p:bldP spid="430720" grpId="0" animBg="1"/>
      <p:bldP spid="430721" grpId="0" animBg="1"/>
      <p:bldP spid="4307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60" name="Picture 4"/>
          <p:cNvPicPr>
            <a:picLocks noChangeAspect="1" noChangeArrowheads="1"/>
          </p:cNvPicPr>
          <p:nvPr/>
        </p:nvPicPr>
        <p:blipFill>
          <a:blip r:embed="rId2"/>
          <a:srcRect/>
          <a:stretch>
            <a:fillRect/>
          </a:stretch>
        </p:blipFill>
        <p:spPr bwMode="auto">
          <a:xfrm>
            <a:off x="0" y="0"/>
            <a:ext cx="9144000" cy="6858000"/>
          </a:xfrm>
          <a:prstGeom prst="rect">
            <a:avLst/>
          </a:prstGeom>
          <a:gradFill rotWithShape="1">
            <a:gsLst>
              <a:gs pos="0">
                <a:schemeClr val="bg1">
                  <a:gamma/>
                  <a:tint val="0"/>
                  <a:invGamma/>
                  <a:alpha val="50000"/>
                </a:schemeClr>
              </a:gs>
              <a:gs pos="100000">
                <a:schemeClr val="bg1">
                  <a:alpha val="50000"/>
                </a:schemeClr>
              </a:gs>
            </a:gsLst>
            <a:lin ang="5400000" scaled="1"/>
          </a:gradFill>
          <a:ln w="9525">
            <a:noFill/>
            <a:miter lim="800000"/>
            <a:headEnd/>
            <a:tailEnd/>
          </a:ln>
          <a:effectLst/>
        </p:spPr>
      </p:pic>
      <p:sp>
        <p:nvSpPr>
          <p:cNvPr id="429062" name="Rectangle 6"/>
          <p:cNvSpPr>
            <a:spLocks noChangeArrowheads="1"/>
          </p:cNvSpPr>
          <p:nvPr/>
        </p:nvSpPr>
        <p:spPr bwMode="auto">
          <a:xfrm>
            <a:off x="304800" y="4235450"/>
            <a:ext cx="1752600" cy="641350"/>
          </a:xfrm>
          <a:prstGeom prst="rect">
            <a:avLst/>
          </a:prstGeom>
          <a:gradFill rotWithShape="1">
            <a:gsLst>
              <a:gs pos="0">
                <a:schemeClr val="bg1">
                  <a:gamma/>
                  <a:shade val="46275"/>
                  <a:invGamma/>
                  <a:alpha val="50000"/>
                </a:schemeClr>
              </a:gs>
              <a:gs pos="100000">
                <a:schemeClr val="bg1">
                  <a:alpha val="50000"/>
                </a:schemeClr>
              </a:gs>
            </a:gsLst>
            <a:lin ang="5400000" scaled="1"/>
          </a:gradFill>
          <a:ln w="9525">
            <a:noFill/>
            <a:miter lim="800000"/>
            <a:headEnd/>
            <a:tailEnd/>
          </a:ln>
          <a:effectLst/>
        </p:spPr>
        <p:txBody>
          <a:bodyPr anchor="ctr">
            <a:spAutoFit/>
          </a:bodyPr>
          <a:lstStyle/>
          <a:p>
            <a:r>
              <a:rPr lang="en-US"/>
              <a:t>Czech Republic:</a:t>
            </a:r>
          </a:p>
        </p:txBody>
      </p:sp>
      <p:sp>
        <p:nvSpPr>
          <p:cNvPr id="429063" name="Rectangle 7"/>
          <p:cNvSpPr>
            <a:spLocks noChangeArrowheads="1"/>
          </p:cNvSpPr>
          <p:nvPr/>
        </p:nvSpPr>
        <p:spPr bwMode="auto">
          <a:xfrm>
            <a:off x="304800" y="4860925"/>
            <a:ext cx="8274050" cy="2014538"/>
          </a:xfrm>
          <a:prstGeom prst="rect">
            <a:avLst/>
          </a:prstGeom>
          <a:gradFill rotWithShape="1">
            <a:gsLst>
              <a:gs pos="0">
                <a:schemeClr val="bg1">
                  <a:gamma/>
                  <a:shade val="46275"/>
                  <a:invGamma/>
                  <a:alpha val="50000"/>
                </a:schemeClr>
              </a:gs>
              <a:gs pos="100000">
                <a:schemeClr val="bg1">
                  <a:alpha val="50000"/>
                </a:schemeClr>
              </a:gs>
            </a:gsLst>
            <a:lin ang="5400000" scaled="1"/>
          </a:gradFill>
          <a:ln w="9525">
            <a:noFill/>
            <a:miter lim="800000"/>
            <a:headEnd/>
            <a:tailEnd/>
          </a:ln>
          <a:effectLst/>
        </p:spPr>
        <p:txBody>
          <a:bodyPr anchor="ctr">
            <a:spAutoFit/>
          </a:bodyPr>
          <a:lstStyle/>
          <a:p>
            <a:r>
              <a:rPr lang="en-US"/>
              <a:t>10	50°24’		13°16’		</a:t>
            </a:r>
            <a:r>
              <a:rPr lang="cs-CZ"/>
              <a:t>Prunéřov (power plant)</a:t>
            </a:r>
            <a:endParaRPr lang="en-US"/>
          </a:p>
          <a:p>
            <a:r>
              <a:rPr lang="en-US"/>
              <a:t>11	50°31’		13°34’		Komořany (heat plant)</a:t>
            </a:r>
          </a:p>
          <a:p>
            <a:r>
              <a:rPr lang="en-US"/>
              <a:t>12	50°23’		13°20’		Tušimice (</a:t>
            </a:r>
            <a:r>
              <a:rPr lang="cs-CZ"/>
              <a:t>power plant</a:t>
            </a:r>
            <a:r>
              <a:rPr lang="en-US"/>
              <a:t>)</a:t>
            </a:r>
          </a:p>
          <a:p>
            <a:r>
              <a:rPr lang="en-US"/>
              <a:t>13	50°25’		13°40’		Počerady (</a:t>
            </a:r>
            <a:r>
              <a:rPr lang="cs-CZ"/>
              <a:t>power plant</a:t>
            </a:r>
            <a:r>
              <a:rPr lang="en-US"/>
              <a:t>)</a:t>
            </a:r>
          </a:p>
          <a:p>
            <a:r>
              <a:rPr lang="en-US"/>
              <a:t>14	???				???</a:t>
            </a:r>
          </a:p>
          <a:p>
            <a:r>
              <a:rPr lang="en-US"/>
              <a:t>15	49°10’		14°23’		Temelín (nuclear </a:t>
            </a:r>
            <a:r>
              <a:rPr lang="cs-CZ"/>
              <a:t>power plant)</a:t>
            </a:r>
            <a:endParaRPr lang="en-US"/>
          </a:p>
          <a:p>
            <a:r>
              <a:rPr lang="en-US"/>
              <a:t>16	49°45’		18°19’		Ostrava – Karviná (steel industry?)</a:t>
            </a:r>
          </a:p>
        </p:txBody>
      </p:sp>
      <p:sp>
        <p:nvSpPr>
          <p:cNvPr id="429064" name="Oval 8"/>
          <p:cNvSpPr>
            <a:spLocks noChangeArrowheads="1"/>
          </p:cNvSpPr>
          <p:nvPr/>
        </p:nvSpPr>
        <p:spPr bwMode="auto">
          <a:xfrm rot="3606411">
            <a:off x="3973513" y="3636963"/>
            <a:ext cx="685800" cy="1257300"/>
          </a:xfrm>
          <a:prstGeom prst="ellipse">
            <a:avLst/>
          </a:prstGeom>
          <a:noFill/>
          <a:ln w="28575">
            <a:solidFill>
              <a:schemeClr val="tx1"/>
            </a:solidFill>
            <a:round/>
            <a:headEnd/>
            <a:tailEnd/>
          </a:ln>
          <a:effectLst/>
        </p:spPr>
        <p:txBody>
          <a:bodyPr wrap="none" anchor="ctr"/>
          <a:lstStyle/>
          <a:p>
            <a:endParaRPr lang="en-GB"/>
          </a:p>
        </p:txBody>
      </p:sp>
      <p:sp>
        <p:nvSpPr>
          <p:cNvPr id="429065" name="Line 9"/>
          <p:cNvSpPr>
            <a:spLocks noChangeShapeType="1"/>
          </p:cNvSpPr>
          <p:nvPr/>
        </p:nvSpPr>
        <p:spPr bwMode="auto">
          <a:xfrm>
            <a:off x="4572000" y="4495800"/>
            <a:ext cx="1524000" cy="1676400"/>
          </a:xfrm>
          <a:prstGeom prst="line">
            <a:avLst/>
          </a:prstGeom>
          <a:noFill/>
          <a:ln w="28575">
            <a:solidFill>
              <a:schemeClr val="tx1"/>
            </a:solidFill>
            <a:round/>
            <a:headEnd type="triangle" w="med" len="med"/>
            <a:tailEnd/>
          </a:ln>
          <a:effectLst/>
        </p:spPr>
        <p:txBody>
          <a:bodyPr/>
          <a:lstStyle/>
          <a:p>
            <a:endParaRPr lang="en-GB"/>
          </a:p>
        </p:txBody>
      </p:sp>
      <p:sp>
        <p:nvSpPr>
          <p:cNvPr id="429066" name="Oval 10"/>
          <p:cNvSpPr>
            <a:spLocks noChangeArrowheads="1"/>
          </p:cNvSpPr>
          <p:nvPr/>
        </p:nvSpPr>
        <p:spPr bwMode="auto">
          <a:xfrm>
            <a:off x="4572000" y="6172200"/>
            <a:ext cx="3657600" cy="457200"/>
          </a:xfrm>
          <a:prstGeom prst="ellipse">
            <a:avLst/>
          </a:prstGeom>
          <a:noFill/>
          <a:ln w="28575">
            <a:solidFill>
              <a:schemeClr val="tx1"/>
            </a:solidFill>
            <a:round/>
            <a:headEnd/>
            <a:tailEnd/>
          </a:ln>
          <a:effectLst/>
        </p:spPr>
        <p:txBody>
          <a:bodyPr wrap="none" anchor="ctr"/>
          <a:lstStyle/>
          <a:p>
            <a:endParaRPr lang="en-GB"/>
          </a:p>
        </p:txBody>
      </p:sp>
      <p:sp>
        <p:nvSpPr>
          <p:cNvPr id="429067" name="Text Box 11"/>
          <p:cNvSpPr txBox="1">
            <a:spLocks noChangeArrowheads="1"/>
          </p:cNvSpPr>
          <p:nvPr/>
        </p:nvSpPr>
        <p:spPr bwMode="auto">
          <a:xfrm>
            <a:off x="6305550" y="471488"/>
            <a:ext cx="2813050" cy="366712"/>
          </a:xfrm>
          <a:prstGeom prst="rect">
            <a:avLst/>
          </a:prstGeom>
          <a:noFill/>
          <a:ln w="9525">
            <a:noFill/>
            <a:miter lim="800000"/>
            <a:headEnd/>
            <a:tailEnd/>
          </a:ln>
          <a:effectLst/>
        </p:spPr>
        <p:txBody>
          <a:bodyPr wrap="none">
            <a:spAutoFit/>
          </a:bodyPr>
          <a:lstStyle/>
          <a:p>
            <a:r>
              <a:rPr lang="en-US"/>
              <a:t>Courtesy of Martin Setvak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9065"/>
                                        </p:tgtEl>
                                        <p:attrNameLst>
                                          <p:attrName>style.visibility</p:attrName>
                                        </p:attrNameLst>
                                      </p:cBhvr>
                                      <p:to>
                                        <p:strVal val="visible"/>
                                      </p:to>
                                    </p:set>
                                    <p:anim calcmode="lin" valueType="num">
                                      <p:cBhvr additive="base">
                                        <p:cTn id="7" dur="500" fill="hold"/>
                                        <p:tgtEl>
                                          <p:spTgt spid="429065"/>
                                        </p:tgtEl>
                                        <p:attrNameLst>
                                          <p:attrName>ppt_x</p:attrName>
                                        </p:attrNameLst>
                                      </p:cBhvr>
                                      <p:tavLst>
                                        <p:tav tm="0">
                                          <p:val>
                                            <p:strVal val="#ppt_x"/>
                                          </p:val>
                                        </p:tav>
                                        <p:tav tm="100000">
                                          <p:val>
                                            <p:strVal val="#ppt_x"/>
                                          </p:val>
                                        </p:tav>
                                      </p:tavLst>
                                    </p:anim>
                                    <p:anim calcmode="lin" valueType="num">
                                      <p:cBhvr additive="base">
                                        <p:cTn id="8" dur="500" fill="hold"/>
                                        <p:tgtEl>
                                          <p:spTgt spid="4290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9066"/>
                                        </p:tgtEl>
                                        <p:attrNameLst>
                                          <p:attrName>style.visibility</p:attrName>
                                        </p:attrNameLst>
                                      </p:cBhvr>
                                      <p:to>
                                        <p:strVal val="visible"/>
                                      </p:to>
                                    </p:set>
                                    <p:anim calcmode="lin" valueType="num">
                                      <p:cBhvr additive="base">
                                        <p:cTn id="11" dur="500" fill="hold"/>
                                        <p:tgtEl>
                                          <p:spTgt spid="429066"/>
                                        </p:tgtEl>
                                        <p:attrNameLst>
                                          <p:attrName>ppt_x</p:attrName>
                                        </p:attrNameLst>
                                      </p:cBhvr>
                                      <p:tavLst>
                                        <p:tav tm="0">
                                          <p:val>
                                            <p:strVal val="#ppt_x"/>
                                          </p:val>
                                        </p:tav>
                                        <p:tav tm="100000">
                                          <p:val>
                                            <p:strVal val="#ppt_x"/>
                                          </p:val>
                                        </p:tav>
                                      </p:tavLst>
                                    </p:anim>
                                    <p:anim calcmode="lin" valueType="num">
                                      <p:cBhvr additive="base">
                                        <p:cTn id="12" dur="500" fill="hold"/>
                                        <p:tgtEl>
                                          <p:spTgt spid="42906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29064"/>
                                        </p:tgtEl>
                                        <p:attrNameLst>
                                          <p:attrName>style.visibility</p:attrName>
                                        </p:attrNameLst>
                                      </p:cBhvr>
                                      <p:to>
                                        <p:strVal val="visible"/>
                                      </p:to>
                                    </p:set>
                                    <p:anim calcmode="lin" valueType="num">
                                      <p:cBhvr additive="base">
                                        <p:cTn id="15" dur="500" fill="hold"/>
                                        <p:tgtEl>
                                          <p:spTgt spid="429064"/>
                                        </p:tgtEl>
                                        <p:attrNameLst>
                                          <p:attrName>ppt_x</p:attrName>
                                        </p:attrNameLst>
                                      </p:cBhvr>
                                      <p:tavLst>
                                        <p:tav tm="0">
                                          <p:val>
                                            <p:strVal val="#ppt_x"/>
                                          </p:val>
                                        </p:tav>
                                        <p:tav tm="100000">
                                          <p:val>
                                            <p:strVal val="#ppt_x"/>
                                          </p:val>
                                        </p:tav>
                                      </p:tavLst>
                                    </p:anim>
                                    <p:anim calcmode="lin" valueType="num">
                                      <p:cBhvr additive="base">
                                        <p:cTn id="16" dur="500" fill="hold"/>
                                        <p:tgtEl>
                                          <p:spTgt spid="4290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4" grpId="0" animBg="1"/>
      <p:bldP spid="429065" grpId="0" animBg="1"/>
      <p:bldP spid="42906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2"/>
          <a:srcRect/>
          <a:stretch>
            <a:fillRect/>
          </a:stretch>
        </p:blipFill>
        <p:spPr bwMode="auto">
          <a:xfrm>
            <a:off x="-304800" y="0"/>
            <a:ext cx="9448800" cy="8134350"/>
          </a:xfrm>
          <a:prstGeom prst="rect">
            <a:avLst/>
          </a:prstGeom>
          <a:noFill/>
          <a:ln w="9525">
            <a:noFill/>
            <a:miter lim="800000"/>
            <a:headEnd/>
            <a:tailEnd/>
          </a:ln>
          <a:effectLst/>
        </p:spPr>
      </p:pic>
      <p:sp>
        <p:nvSpPr>
          <p:cNvPr id="194565" name="Text Box 5"/>
          <p:cNvSpPr txBox="1">
            <a:spLocks noChangeArrowheads="1"/>
          </p:cNvSpPr>
          <p:nvPr/>
        </p:nvSpPr>
        <p:spPr bwMode="auto">
          <a:xfrm>
            <a:off x="0" y="0"/>
            <a:ext cx="2759075" cy="915988"/>
          </a:xfrm>
          <a:prstGeom prst="rect">
            <a:avLst/>
          </a:prstGeom>
          <a:solidFill>
            <a:schemeClr val="accent1"/>
          </a:solidFill>
          <a:ln w="9525">
            <a:noFill/>
            <a:miter lim="800000"/>
            <a:headEnd/>
            <a:tailEnd/>
          </a:ln>
          <a:effectLst/>
        </p:spPr>
        <p:txBody>
          <a:bodyPr>
            <a:spAutoFit/>
          </a:bodyPr>
          <a:lstStyle/>
          <a:p>
            <a:r>
              <a:rPr lang="en-US"/>
              <a:t>MODIS Microphysical </a:t>
            </a:r>
          </a:p>
          <a:p>
            <a:r>
              <a:rPr lang="en-US"/>
              <a:t>3.7 </a:t>
            </a:r>
            <a:r>
              <a:rPr lang="en-US">
                <a:latin typeface="Symbol" pitchFamily="18" charset="2"/>
              </a:rPr>
              <a:t>m</a:t>
            </a:r>
            <a:r>
              <a:rPr lang="en-US"/>
              <a:t>m 1-km</a:t>
            </a:r>
          </a:p>
          <a:p>
            <a:r>
              <a:rPr lang="en-US"/>
              <a:t>2006 12 19 10:30</a:t>
            </a:r>
          </a:p>
        </p:txBody>
      </p:sp>
      <p:sp>
        <p:nvSpPr>
          <p:cNvPr id="194566" name="Rectangle 6"/>
          <p:cNvSpPr>
            <a:spLocks noChangeArrowheads="1"/>
          </p:cNvSpPr>
          <p:nvPr/>
        </p:nvSpPr>
        <p:spPr bwMode="auto">
          <a:xfrm>
            <a:off x="2667000" y="2514600"/>
            <a:ext cx="3352800" cy="2895600"/>
          </a:xfrm>
          <a:prstGeom prst="rect">
            <a:avLst/>
          </a:prstGeom>
          <a:noFill/>
          <a:ln w="38100">
            <a:solidFill>
              <a:srgbClr val="FF0000"/>
            </a:solidFill>
            <a:miter lim="800000"/>
            <a:headEnd/>
            <a:tailEnd/>
          </a:ln>
          <a:effectLst/>
        </p:spPr>
        <p:txBody>
          <a:bodyPr wrap="none" anchor="ctr"/>
          <a:lstStyle/>
          <a:p>
            <a:endParaRPr lang="en-GB"/>
          </a:p>
        </p:txBody>
      </p:sp>
      <p:sp>
        <p:nvSpPr>
          <p:cNvPr id="194567" name="Text Box 7"/>
          <p:cNvSpPr txBox="1">
            <a:spLocks noChangeArrowheads="1"/>
          </p:cNvSpPr>
          <p:nvPr/>
        </p:nvSpPr>
        <p:spPr bwMode="auto">
          <a:xfrm>
            <a:off x="2270125" y="1484313"/>
            <a:ext cx="1123950" cy="366712"/>
          </a:xfrm>
          <a:prstGeom prst="rect">
            <a:avLst/>
          </a:prstGeom>
          <a:noFill/>
          <a:ln w="9525">
            <a:noFill/>
            <a:miter lim="800000"/>
            <a:headEnd/>
            <a:tailEnd/>
          </a:ln>
          <a:effectLst/>
        </p:spPr>
        <p:txBody>
          <a:bodyPr wrap="none">
            <a:spAutoFit/>
          </a:bodyPr>
          <a:lstStyle/>
          <a:p>
            <a:r>
              <a:rPr lang="en-US"/>
              <a:t>Germany</a:t>
            </a:r>
          </a:p>
        </p:txBody>
      </p:sp>
      <p:sp>
        <p:nvSpPr>
          <p:cNvPr id="194568" name="Text Box 8"/>
          <p:cNvSpPr txBox="1">
            <a:spLocks noChangeArrowheads="1"/>
          </p:cNvSpPr>
          <p:nvPr/>
        </p:nvSpPr>
        <p:spPr bwMode="auto">
          <a:xfrm>
            <a:off x="6156325" y="547688"/>
            <a:ext cx="895350" cy="366712"/>
          </a:xfrm>
          <a:prstGeom prst="rect">
            <a:avLst/>
          </a:prstGeom>
          <a:noFill/>
          <a:ln w="9525">
            <a:noFill/>
            <a:miter lim="800000"/>
            <a:headEnd/>
            <a:tailEnd/>
          </a:ln>
          <a:effectLst/>
        </p:spPr>
        <p:txBody>
          <a:bodyPr wrap="none">
            <a:spAutoFit/>
          </a:bodyPr>
          <a:lstStyle/>
          <a:p>
            <a:r>
              <a:rPr lang="en-US"/>
              <a:t>Poland</a:t>
            </a:r>
          </a:p>
        </p:txBody>
      </p:sp>
      <p:sp>
        <p:nvSpPr>
          <p:cNvPr id="194569" name="Text Box 9"/>
          <p:cNvSpPr txBox="1">
            <a:spLocks noChangeArrowheads="1"/>
          </p:cNvSpPr>
          <p:nvPr/>
        </p:nvSpPr>
        <p:spPr bwMode="auto">
          <a:xfrm>
            <a:off x="1431925" y="5602288"/>
            <a:ext cx="4760913" cy="457200"/>
          </a:xfrm>
          <a:prstGeom prst="rect">
            <a:avLst/>
          </a:prstGeom>
          <a:noFill/>
          <a:ln w="9525">
            <a:noFill/>
            <a:miter lim="800000"/>
            <a:headEnd/>
            <a:tailEnd/>
          </a:ln>
          <a:effectLst/>
        </p:spPr>
        <p:txBody>
          <a:bodyPr wrap="none">
            <a:spAutoFit/>
          </a:bodyPr>
          <a:lstStyle/>
          <a:p>
            <a:r>
              <a:rPr lang="en-US" sz="2400"/>
              <a:t>Pollution tracks from power plants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69">
                                            <p:txEl>
                                              <p:pRg st="0" end="0"/>
                                            </p:txEl>
                                          </p:spTgt>
                                        </p:tgtEl>
                                        <p:attrNameLst>
                                          <p:attrName>style.visibility</p:attrName>
                                        </p:attrNameLst>
                                      </p:cBhvr>
                                      <p:to>
                                        <p:strVal val="visible"/>
                                      </p:to>
                                    </p:set>
                                    <p:anim calcmode="lin" valueType="num">
                                      <p:cBhvr additive="base">
                                        <p:cTn id="7" dur="500" fill="hold"/>
                                        <p:tgtEl>
                                          <p:spTgt spid="19456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6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66"/>
                                        </p:tgtEl>
                                        <p:attrNameLst>
                                          <p:attrName>style.visibility</p:attrName>
                                        </p:attrNameLst>
                                      </p:cBhvr>
                                      <p:to>
                                        <p:strVal val="visible"/>
                                      </p:to>
                                    </p:set>
                                    <p:anim calcmode="lin" valueType="num">
                                      <p:cBhvr additive="base">
                                        <p:cTn id="13" dur="500" fill="hold"/>
                                        <p:tgtEl>
                                          <p:spTgt spid="194566"/>
                                        </p:tgtEl>
                                        <p:attrNameLst>
                                          <p:attrName>ppt_x</p:attrName>
                                        </p:attrNameLst>
                                      </p:cBhvr>
                                      <p:tavLst>
                                        <p:tav tm="0">
                                          <p:val>
                                            <p:strVal val="#ppt_x"/>
                                          </p:val>
                                        </p:tav>
                                        <p:tav tm="100000">
                                          <p:val>
                                            <p:strVal val="#ppt_x"/>
                                          </p:val>
                                        </p:tav>
                                      </p:tavLst>
                                    </p:anim>
                                    <p:anim calcmode="lin" valueType="num">
                                      <p:cBhvr additive="base">
                                        <p:cTn id="14" dur="500" fill="hold"/>
                                        <p:tgtEl>
                                          <p:spTgt spid="1945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4"/>
          <p:cNvPicPr>
            <a:picLocks noChangeAspect="1" noChangeArrowheads="1"/>
          </p:cNvPicPr>
          <p:nvPr/>
        </p:nvPicPr>
        <p:blipFill>
          <a:blip r:embed="rId2"/>
          <a:srcRect/>
          <a:stretch>
            <a:fillRect/>
          </a:stretch>
        </p:blipFill>
        <p:spPr bwMode="auto">
          <a:xfrm>
            <a:off x="0" y="0"/>
            <a:ext cx="9144000" cy="7834313"/>
          </a:xfrm>
          <a:prstGeom prst="rect">
            <a:avLst/>
          </a:prstGeom>
          <a:noFill/>
          <a:ln w="9525">
            <a:noFill/>
            <a:miter lim="800000"/>
            <a:headEnd/>
            <a:tailEnd/>
          </a:ln>
          <a:effectLst/>
        </p:spPr>
      </p:pic>
      <p:sp>
        <p:nvSpPr>
          <p:cNvPr id="197637" name="Text Box 5"/>
          <p:cNvSpPr txBox="1">
            <a:spLocks noChangeArrowheads="1"/>
          </p:cNvSpPr>
          <p:nvPr/>
        </p:nvSpPr>
        <p:spPr bwMode="auto">
          <a:xfrm>
            <a:off x="0" y="5942013"/>
            <a:ext cx="2759075" cy="915987"/>
          </a:xfrm>
          <a:prstGeom prst="rect">
            <a:avLst/>
          </a:prstGeom>
          <a:solidFill>
            <a:schemeClr val="accent1"/>
          </a:solidFill>
          <a:ln w="9525">
            <a:noFill/>
            <a:miter lim="800000"/>
            <a:headEnd/>
            <a:tailEnd/>
          </a:ln>
          <a:effectLst/>
        </p:spPr>
        <p:txBody>
          <a:bodyPr>
            <a:spAutoFit/>
          </a:bodyPr>
          <a:lstStyle/>
          <a:p>
            <a:r>
              <a:rPr lang="en-US"/>
              <a:t>MODIS Microphysical </a:t>
            </a:r>
          </a:p>
          <a:p>
            <a:r>
              <a:rPr lang="en-US"/>
              <a:t>3.7 </a:t>
            </a:r>
            <a:r>
              <a:rPr lang="en-US">
                <a:latin typeface="Symbol" pitchFamily="18" charset="2"/>
              </a:rPr>
              <a:t>m</a:t>
            </a:r>
            <a:r>
              <a:rPr lang="en-US"/>
              <a:t>m 1-km</a:t>
            </a:r>
          </a:p>
          <a:p>
            <a:r>
              <a:rPr lang="en-US"/>
              <a:t>2006 12 19 10:30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2" name="Picture 4"/>
          <p:cNvPicPr>
            <a:picLocks noChangeAspect="1" noChangeArrowheads="1"/>
          </p:cNvPicPr>
          <p:nvPr/>
        </p:nvPicPr>
        <p:blipFill>
          <a:blip r:embed="rId2"/>
          <a:srcRect/>
          <a:stretch>
            <a:fillRect/>
          </a:stretch>
        </p:blipFill>
        <p:spPr bwMode="auto">
          <a:xfrm>
            <a:off x="61913" y="28575"/>
            <a:ext cx="9144000" cy="7835900"/>
          </a:xfrm>
          <a:prstGeom prst="rect">
            <a:avLst/>
          </a:prstGeom>
          <a:noFill/>
          <a:ln w="9525">
            <a:noFill/>
            <a:miter lim="800000"/>
            <a:headEnd/>
            <a:tailEnd/>
          </a:ln>
          <a:effectLst/>
        </p:spPr>
      </p:pic>
      <p:sp>
        <p:nvSpPr>
          <p:cNvPr id="196613" name="Text Box 5"/>
          <p:cNvSpPr txBox="1">
            <a:spLocks noChangeArrowheads="1"/>
          </p:cNvSpPr>
          <p:nvPr/>
        </p:nvSpPr>
        <p:spPr bwMode="auto">
          <a:xfrm>
            <a:off x="0" y="5942013"/>
            <a:ext cx="2759075" cy="915987"/>
          </a:xfrm>
          <a:prstGeom prst="rect">
            <a:avLst/>
          </a:prstGeom>
          <a:solidFill>
            <a:schemeClr val="accent1"/>
          </a:solidFill>
          <a:ln w="9525">
            <a:noFill/>
            <a:miter lim="800000"/>
            <a:headEnd/>
            <a:tailEnd/>
          </a:ln>
          <a:effectLst/>
        </p:spPr>
        <p:txBody>
          <a:bodyPr>
            <a:spAutoFit/>
          </a:bodyPr>
          <a:lstStyle/>
          <a:p>
            <a:r>
              <a:rPr lang="en-US"/>
              <a:t>MODIS Microphysical </a:t>
            </a:r>
          </a:p>
          <a:p>
            <a:r>
              <a:rPr lang="en-US"/>
              <a:t>2.1 </a:t>
            </a:r>
            <a:r>
              <a:rPr lang="en-US">
                <a:latin typeface="Symbol" pitchFamily="18" charset="2"/>
              </a:rPr>
              <a:t>m</a:t>
            </a:r>
            <a:r>
              <a:rPr lang="en-US"/>
              <a:t>m 0.5-km</a:t>
            </a:r>
          </a:p>
          <a:p>
            <a:r>
              <a:rPr lang="en-US"/>
              <a:t>2006 12 19 10:30</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00" name="Picture 4"/>
          <p:cNvPicPr>
            <a:picLocks noChangeAspect="1" noChangeArrowheads="1"/>
          </p:cNvPicPr>
          <p:nvPr/>
        </p:nvPicPr>
        <p:blipFill>
          <a:blip r:embed="rId2"/>
          <a:srcRect/>
          <a:stretch>
            <a:fillRect/>
          </a:stretch>
        </p:blipFill>
        <p:spPr bwMode="auto">
          <a:xfrm>
            <a:off x="0" y="-1588"/>
            <a:ext cx="9144000" cy="6859588"/>
          </a:xfrm>
          <a:prstGeom prst="rect">
            <a:avLst/>
          </a:prstGeom>
          <a:noFill/>
          <a:ln w="9525">
            <a:noFill/>
            <a:miter lim="800000"/>
            <a:headEnd/>
            <a:tailEnd/>
          </a:ln>
          <a:effectLst/>
        </p:spPr>
      </p:pic>
      <p:sp>
        <p:nvSpPr>
          <p:cNvPr id="285701" name="Text Box 5"/>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Day Microphysical 3 km</a:t>
            </a:r>
          </a:p>
          <a:p>
            <a:r>
              <a:rPr lang="en-US" b="1">
                <a:solidFill>
                  <a:srgbClr val="FF0000"/>
                </a:solidFill>
              </a:rPr>
              <a:t>0.8</a:t>
            </a:r>
            <a:r>
              <a:rPr lang="en-US" b="1">
                <a:solidFill>
                  <a:srgbClr val="FFFF00"/>
                </a:solidFill>
              </a:rPr>
              <a:t> </a:t>
            </a:r>
            <a:r>
              <a:rPr lang="en-US" b="1">
                <a:solidFill>
                  <a:srgbClr val="008000"/>
                </a:solidFill>
              </a:rPr>
              <a:t>3.7</a:t>
            </a:r>
            <a:r>
              <a:rPr lang="en-US"/>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2006 12 19 09:57</a:t>
            </a:r>
          </a:p>
        </p:txBody>
      </p:sp>
      <p:sp>
        <p:nvSpPr>
          <p:cNvPr id="285702" name="Rectangle 6"/>
          <p:cNvSpPr>
            <a:spLocks noChangeArrowheads="1"/>
          </p:cNvSpPr>
          <p:nvPr/>
        </p:nvSpPr>
        <p:spPr bwMode="auto">
          <a:xfrm>
            <a:off x="9906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5703" name="Rectangle 7"/>
          <p:cNvSpPr>
            <a:spLocks noChangeArrowheads="1"/>
          </p:cNvSpPr>
          <p:nvPr/>
        </p:nvSpPr>
        <p:spPr bwMode="auto">
          <a:xfrm>
            <a:off x="1219200" y="6019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85704" name="Rectangle 8"/>
          <p:cNvSpPr>
            <a:spLocks noChangeArrowheads="1"/>
          </p:cNvSpPr>
          <p:nvPr/>
        </p:nvSpPr>
        <p:spPr bwMode="auto">
          <a:xfrm>
            <a:off x="1447800" y="6019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85705" name="Rectangle 9"/>
          <p:cNvSpPr>
            <a:spLocks noChangeArrowheads="1"/>
          </p:cNvSpPr>
          <p:nvPr/>
        </p:nvSpPr>
        <p:spPr bwMode="auto">
          <a:xfrm>
            <a:off x="1676400" y="6019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85706" name="Rectangle 10"/>
          <p:cNvSpPr>
            <a:spLocks noChangeArrowheads="1"/>
          </p:cNvSpPr>
          <p:nvPr/>
        </p:nvSpPr>
        <p:spPr bwMode="auto">
          <a:xfrm>
            <a:off x="1905000" y="6019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85707" name="Text Box 11"/>
          <p:cNvSpPr txBox="1">
            <a:spLocks noChangeArrowheads="1"/>
          </p:cNvSpPr>
          <p:nvPr/>
        </p:nvSpPr>
        <p:spPr bwMode="auto">
          <a:xfrm>
            <a:off x="5715000" y="4876800"/>
            <a:ext cx="4283075" cy="641350"/>
          </a:xfrm>
          <a:prstGeom prst="rect">
            <a:avLst/>
          </a:prstGeom>
          <a:noFill/>
          <a:ln w="9525">
            <a:noFill/>
            <a:miter lim="800000"/>
            <a:headEnd/>
            <a:tailEnd/>
          </a:ln>
          <a:effectLst/>
        </p:spPr>
        <p:txBody>
          <a:bodyPr>
            <a:spAutoFit/>
          </a:bodyPr>
          <a:lstStyle/>
          <a:p>
            <a:r>
              <a:rPr lang="en-US"/>
              <a:t>The pollution tracks are barely detectable by the MSG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Ship Tracks</a:t>
            </a:r>
            <a:endParaRPr lang="en-US" dirty="0"/>
          </a:p>
        </p:txBody>
      </p:sp>
      <p:sp>
        <p:nvSpPr>
          <p:cNvPr id="3" name="TextBox 2"/>
          <p:cNvSpPr txBox="1"/>
          <p:nvPr/>
        </p:nvSpPr>
        <p:spPr>
          <a:xfrm>
            <a:off x="512064" y="1441132"/>
            <a:ext cx="8046720" cy="5416868"/>
          </a:xfrm>
          <a:prstGeom prst="rect">
            <a:avLst/>
          </a:prstGeom>
          <a:noFill/>
        </p:spPr>
        <p:txBody>
          <a:bodyPr wrap="square" rtlCol="0">
            <a:spAutoFit/>
          </a:bodyPr>
          <a:lstStyle/>
          <a:p>
            <a:r>
              <a:rPr lang="en-US" sz="2400" b="1" dirty="0"/>
              <a:t>Ship tracks</a:t>
            </a:r>
            <a:r>
              <a:rPr lang="en-US" sz="2400" dirty="0"/>
              <a:t> </a:t>
            </a:r>
            <a:r>
              <a:rPr lang="en-US" sz="2400" dirty="0" smtClean="0"/>
              <a:t>are clouds </a:t>
            </a:r>
            <a:r>
              <a:rPr lang="en-US" sz="2400" dirty="0"/>
              <a:t>that form </a:t>
            </a:r>
            <a:r>
              <a:rPr lang="en-US" sz="2400" dirty="0" smtClean="0"/>
              <a:t>in </a:t>
            </a:r>
            <a:r>
              <a:rPr lang="en-US" sz="2400" dirty="0"/>
              <a:t>the </a:t>
            </a:r>
            <a:r>
              <a:rPr lang="en-US" sz="2400" dirty="0" smtClean="0"/>
              <a:t> exhaust of ships traveling below the clouds. The effluents from the engines seed cloud droplets. The </a:t>
            </a:r>
            <a:r>
              <a:rPr lang="en-US" sz="2400" dirty="0"/>
              <a:t>ship </a:t>
            </a:r>
            <a:r>
              <a:rPr lang="en-US" sz="2400" dirty="0" smtClean="0"/>
              <a:t>tracks can stretch over </a:t>
            </a:r>
            <a:r>
              <a:rPr lang="en-US" sz="2400" dirty="0"/>
              <a:t>a long narrow </a:t>
            </a:r>
            <a:r>
              <a:rPr lang="en-US" sz="2400" dirty="0" smtClean="0"/>
              <a:t>path, and the wind can advect them in the cloud field. </a:t>
            </a:r>
            <a:endParaRPr lang="en-US" sz="2400" baseline="30000" dirty="0" smtClean="0"/>
          </a:p>
          <a:p>
            <a:endParaRPr lang="en-US" sz="2400" baseline="30000" dirty="0"/>
          </a:p>
          <a:p>
            <a:r>
              <a:rPr lang="en-US" sz="2400" dirty="0" smtClean="0"/>
              <a:t>These features are evidence of the indirect effect of human made aerosols on climate.</a:t>
            </a:r>
          </a:p>
          <a:p>
            <a:endParaRPr lang="en-US" sz="2400" dirty="0"/>
          </a:p>
          <a:p>
            <a:r>
              <a:rPr lang="en-US" sz="2400" dirty="0"/>
              <a:t>When compared to </a:t>
            </a:r>
            <a:r>
              <a:rPr lang="en-US" sz="2400" dirty="0" smtClean="0"/>
              <a:t>natural cloud field, the </a:t>
            </a:r>
            <a:r>
              <a:rPr lang="en-US" sz="2400" dirty="0"/>
              <a:t>number of water droplets per volume of air in ship tracks are more than doubled, the radius of the drops is decreased by roughly six percent and the total volume of liquid water per volume of air is increased twofold. </a:t>
            </a:r>
          </a:p>
          <a:p>
            <a:endParaRPr lang="en-US" dirty="0"/>
          </a:p>
        </p:txBody>
      </p:sp>
    </p:spTree>
    <p:extLst>
      <p:ext uri="{BB962C8B-B14F-4D97-AF65-F5344CB8AC3E}">
        <p14:creationId xmlns:p14="http://schemas.microsoft.com/office/powerpoint/2010/main" xmlns="" val="2214917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4" name="Picture 4"/>
          <p:cNvPicPr>
            <a:picLocks noChangeAspect="1" noChangeArrowheads="1"/>
          </p:cNvPicPr>
          <p:nvPr/>
        </p:nvPicPr>
        <p:blipFill>
          <a:blip r:embed="rId2"/>
          <a:srcRect/>
          <a:stretch>
            <a:fillRect/>
          </a:stretch>
        </p:blipFill>
        <p:spPr bwMode="auto">
          <a:xfrm>
            <a:off x="0" y="-1588"/>
            <a:ext cx="9144000" cy="6859588"/>
          </a:xfrm>
          <a:prstGeom prst="rect">
            <a:avLst/>
          </a:prstGeom>
          <a:noFill/>
          <a:ln w="9525">
            <a:noFill/>
            <a:miter lim="800000"/>
            <a:headEnd/>
            <a:tailEnd/>
          </a:ln>
          <a:effectLst/>
        </p:spPr>
      </p:pic>
      <p:sp>
        <p:nvSpPr>
          <p:cNvPr id="286725" name="Text Box 5"/>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Day Microphysical 3 km</a:t>
            </a:r>
          </a:p>
          <a:p>
            <a:r>
              <a:rPr lang="en-US" b="1">
                <a:solidFill>
                  <a:srgbClr val="FF0000"/>
                </a:solidFill>
              </a:rPr>
              <a:t>0.8</a:t>
            </a:r>
            <a:r>
              <a:rPr lang="en-US" b="1">
                <a:solidFill>
                  <a:srgbClr val="FFFF00"/>
                </a:solidFill>
              </a:rPr>
              <a:t> </a:t>
            </a:r>
            <a:r>
              <a:rPr lang="en-US" b="1">
                <a:solidFill>
                  <a:srgbClr val="008000"/>
                </a:solidFill>
              </a:rPr>
              <a:t>3.7</a:t>
            </a:r>
            <a:r>
              <a:rPr lang="en-US"/>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2006 12 19 10:12</a:t>
            </a:r>
          </a:p>
        </p:txBody>
      </p:sp>
      <p:sp>
        <p:nvSpPr>
          <p:cNvPr id="286726" name="Rectangle 6"/>
          <p:cNvSpPr>
            <a:spLocks noChangeArrowheads="1"/>
          </p:cNvSpPr>
          <p:nvPr/>
        </p:nvSpPr>
        <p:spPr bwMode="auto">
          <a:xfrm>
            <a:off x="9906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6727" name="Rectangle 7"/>
          <p:cNvSpPr>
            <a:spLocks noChangeArrowheads="1"/>
          </p:cNvSpPr>
          <p:nvPr/>
        </p:nvSpPr>
        <p:spPr bwMode="auto">
          <a:xfrm>
            <a:off x="12192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6728" name="Rectangle 8"/>
          <p:cNvSpPr>
            <a:spLocks noChangeArrowheads="1"/>
          </p:cNvSpPr>
          <p:nvPr/>
        </p:nvSpPr>
        <p:spPr bwMode="auto">
          <a:xfrm>
            <a:off x="1447800" y="6019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86729" name="Rectangle 9"/>
          <p:cNvSpPr>
            <a:spLocks noChangeArrowheads="1"/>
          </p:cNvSpPr>
          <p:nvPr/>
        </p:nvSpPr>
        <p:spPr bwMode="auto">
          <a:xfrm>
            <a:off x="1676400" y="6019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86730" name="Rectangle 10"/>
          <p:cNvSpPr>
            <a:spLocks noChangeArrowheads="1"/>
          </p:cNvSpPr>
          <p:nvPr/>
        </p:nvSpPr>
        <p:spPr bwMode="auto">
          <a:xfrm>
            <a:off x="1905000" y="6019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86731" name="Text Box 11"/>
          <p:cNvSpPr txBox="1">
            <a:spLocks noChangeArrowheads="1"/>
          </p:cNvSpPr>
          <p:nvPr/>
        </p:nvSpPr>
        <p:spPr bwMode="auto">
          <a:xfrm>
            <a:off x="5715000" y="4876800"/>
            <a:ext cx="4283075" cy="641350"/>
          </a:xfrm>
          <a:prstGeom prst="rect">
            <a:avLst/>
          </a:prstGeom>
          <a:noFill/>
          <a:ln w="9525">
            <a:noFill/>
            <a:miter lim="800000"/>
            <a:headEnd/>
            <a:tailEnd/>
          </a:ln>
          <a:effectLst/>
        </p:spPr>
        <p:txBody>
          <a:bodyPr>
            <a:spAutoFit/>
          </a:bodyPr>
          <a:lstStyle/>
          <a:p>
            <a:r>
              <a:rPr lang="en-US"/>
              <a:t>The pollution tracks are barely detectable by the MSG</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a:effectLst/>
        </p:spPr>
      </p:pic>
      <p:sp>
        <p:nvSpPr>
          <p:cNvPr id="287747" name="Text Box 3"/>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Day Microphysical 3 km</a:t>
            </a:r>
          </a:p>
          <a:p>
            <a:r>
              <a:rPr lang="en-US" b="1">
                <a:solidFill>
                  <a:srgbClr val="FF0000"/>
                </a:solidFill>
              </a:rPr>
              <a:t>0.8</a:t>
            </a:r>
            <a:r>
              <a:rPr lang="en-US" b="1">
                <a:solidFill>
                  <a:srgbClr val="FFFF00"/>
                </a:solidFill>
              </a:rPr>
              <a:t> </a:t>
            </a:r>
            <a:r>
              <a:rPr lang="en-US" b="1">
                <a:solidFill>
                  <a:srgbClr val="008000"/>
                </a:solidFill>
              </a:rPr>
              <a:t>3.7</a:t>
            </a:r>
            <a:r>
              <a:rPr lang="en-US"/>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2006 12 19 10:27</a:t>
            </a:r>
          </a:p>
        </p:txBody>
      </p:sp>
      <p:sp>
        <p:nvSpPr>
          <p:cNvPr id="287748" name="Rectangle 4"/>
          <p:cNvSpPr>
            <a:spLocks noChangeArrowheads="1"/>
          </p:cNvSpPr>
          <p:nvPr/>
        </p:nvSpPr>
        <p:spPr bwMode="auto">
          <a:xfrm>
            <a:off x="9906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7749" name="Rectangle 5"/>
          <p:cNvSpPr>
            <a:spLocks noChangeArrowheads="1"/>
          </p:cNvSpPr>
          <p:nvPr/>
        </p:nvSpPr>
        <p:spPr bwMode="auto">
          <a:xfrm>
            <a:off x="12192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7750" name="Rectangle 6"/>
          <p:cNvSpPr>
            <a:spLocks noChangeArrowheads="1"/>
          </p:cNvSpPr>
          <p:nvPr/>
        </p:nvSpPr>
        <p:spPr bwMode="auto">
          <a:xfrm>
            <a:off x="14478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7751" name="Rectangle 7"/>
          <p:cNvSpPr>
            <a:spLocks noChangeArrowheads="1"/>
          </p:cNvSpPr>
          <p:nvPr/>
        </p:nvSpPr>
        <p:spPr bwMode="auto">
          <a:xfrm>
            <a:off x="1676400" y="6019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87752" name="Rectangle 8"/>
          <p:cNvSpPr>
            <a:spLocks noChangeArrowheads="1"/>
          </p:cNvSpPr>
          <p:nvPr/>
        </p:nvSpPr>
        <p:spPr bwMode="auto">
          <a:xfrm>
            <a:off x="1905000" y="6019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87753" name="Text Box 9"/>
          <p:cNvSpPr txBox="1">
            <a:spLocks noChangeArrowheads="1"/>
          </p:cNvSpPr>
          <p:nvPr/>
        </p:nvSpPr>
        <p:spPr bwMode="auto">
          <a:xfrm>
            <a:off x="5715000" y="4876800"/>
            <a:ext cx="4283075" cy="641350"/>
          </a:xfrm>
          <a:prstGeom prst="rect">
            <a:avLst/>
          </a:prstGeom>
          <a:noFill/>
          <a:ln w="9525">
            <a:noFill/>
            <a:miter lim="800000"/>
            <a:headEnd/>
            <a:tailEnd/>
          </a:ln>
          <a:effectLst/>
        </p:spPr>
        <p:txBody>
          <a:bodyPr>
            <a:spAutoFit/>
          </a:bodyPr>
          <a:lstStyle/>
          <a:p>
            <a:r>
              <a:rPr lang="en-US"/>
              <a:t>The pollution tracks are barely detectable by the MSG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a:effectLst/>
        </p:spPr>
      </p:pic>
      <p:sp>
        <p:nvSpPr>
          <p:cNvPr id="288771" name="Text Box 3"/>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Day Microphysical 3 km</a:t>
            </a:r>
          </a:p>
          <a:p>
            <a:r>
              <a:rPr lang="en-US" b="1">
                <a:solidFill>
                  <a:srgbClr val="FF0000"/>
                </a:solidFill>
              </a:rPr>
              <a:t>0.8</a:t>
            </a:r>
            <a:r>
              <a:rPr lang="en-US" b="1">
                <a:solidFill>
                  <a:srgbClr val="FFFF00"/>
                </a:solidFill>
              </a:rPr>
              <a:t> </a:t>
            </a:r>
            <a:r>
              <a:rPr lang="en-US" b="1">
                <a:solidFill>
                  <a:srgbClr val="008000"/>
                </a:solidFill>
              </a:rPr>
              <a:t>3.7</a:t>
            </a:r>
            <a:r>
              <a:rPr lang="en-US"/>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2006 12 19 10:42</a:t>
            </a:r>
          </a:p>
        </p:txBody>
      </p:sp>
      <p:sp>
        <p:nvSpPr>
          <p:cNvPr id="288772" name="Rectangle 4"/>
          <p:cNvSpPr>
            <a:spLocks noChangeArrowheads="1"/>
          </p:cNvSpPr>
          <p:nvPr/>
        </p:nvSpPr>
        <p:spPr bwMode="auto">
          <a:xfrm>
            <a:off x="9906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8773" name="Rectangle 5"/>
          <p:cNvSpPr>
            <a:spLocks noChangeArrowheads="1"/>
          </p:cNvSpPr>
          <p:nvPr/>
        </p:nvSpPr>
        <p:spPr bwMode="auto">
          <a:xfrm>
            <a:off x="12192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8774" name="Rectangle 6"/>
          <p:cNvSpPr>
            <a:spLocks noChangeArrowheads="1"/>
          </p:cNvSpPr>
          <p:nvPr/>
        </p:nvSpPr>
        <p:spPr bwMode="auto">
          <a:xfrm>
            <a:off x="14478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8775" name="Rectangle 7"/>
          <p:cNvSpPr>
            <a:spLocks noChangeArrowheads="1"/>
          </p:cNvSpPr>
          <p:nvPr/>
        </p:nvSpPr>
        <p:spPr bwMode="auto">
          <a:xfrm>
            <a:off x="16764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8776" name="Rectangle 8"/>
          <p:cNvSpPr>
            <a:spLocks noChangeArrowheads="1"/>
          </p:cNvSpPr>
          <p:nvPr/>
        </p:nvSpPr>
        <p:spPr bwMode="auto">
          <a:xfrm>
            <a:off x="1905000" y="6019800"/>
            <a:ext cx="228600" cy="228600"/>
          </a:xfrm>
          <a:prstGeom prst="rect">
            <a:avLst/>
          </a:prstGeom>
          <a:noFill/>
          <a:ln w="28575">
            <a:solidFill>
              <a:schemeClr val="tx1"/>
            </a:solidFill>
            <a:miter lim="800000"/>
            <a:headEnd/>
            <a:tailEnd/>
          </a:ln>
          <a:effectLst/>
        </p:spPr>
        <p:txBody>
          <a:bodyPr wrap="none" anchor="ctr"/>
          <a:lstStyle/>
          <a:p>
            <a:endParaRPr lang="en-GB"/>
          </a:p>
        </p:txBody>
      </p:sp>
      <p:sp>
        <p:nvSpPr>
          <p:cNvPr id="288777" name="Text Box 9"/>
          <p:cNvSpPr txBox="1">
            <a:spLocks noChangeArrowheads="1"/>
          </p:cNvSpPr>
          <p:nvPr/>
        </p:nvSpPr>
        <p:spPr bwMode="auto">
          <a:xfrm>
            <a:off x="5715000" y="4876800"/>
            <a:ext cx="4283075" cy="641350"/>
          </a:xfrm>
          <a:prstGeom prst="rect">
            <a:avLst/>
          </a:prstGeom>
          <a:noFill/>
          <a:ln w="9525">
            <a:noFill/>
            <a:miter lim="800000"/>
            <a:headEnd/>
            <a:tailEnd/>
          </a:ln>
          <a:effectLst/>
        </p:spPr>
        <p:txBody>
          <a:bodyPr>
            <a:spAutoFit/>
          </a:bodyPr>
          <a:lstStyle/>
          <a:p>
            <a:r>
              <a:rPr lang="en-US"/>
              <a:t>The pollution tracks are barely detectable by the MSG</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a:effectLst/>
        </p:spPr>
      </p:pic>
      <p:sp>
        <p:nvSpPr>
          <p:cNvPr id="289795" name="Text Box 3"/>
          <p:cNvSpPr txBox="1">
            <a:spLocks noChangeArrowheads="1"/>
          </p:cNvSpPr>
          <p:nvPr/>
        </p:nvSpPr>
        <p:spPr bwMode="auto">
          <a:xfrm>
            <a:off x="6096000" y="5942013"/>
            <a:ext cx="3048000" cy="915987"/>
          </a:xfrm>
          <a:prstGeom prst="rect">
            <a:avLst/>
          </a:prstGeom>
          <a:solidFill>
            <a:schemeClr val="accent1"/>
          </a:solidFill>
          <a:ln w="9525">
            <a:noFill/>
            <a:miter lim="800000"/>
            <a:headEnd/>
            <a:tailEnd/>
          </a:ln>
          <a:effectLst/>
        </p:spPr>
        <p:txBody>
          <a:bodyPr>
            <a:spAutoFit/>
          </a:bodyPr>
          <a:lstStyle/>
          <a:p>
            <a:r>
              <a:rPr lang="en-US"/>
              <a:t>Day Microphysical 3 km</a:t>
            </a:r>
          </a:p>
          <a:p>
            <a:r>
              <a:rPr lang="en-US" b="1">
                <a:solidFill>
                  <a:srgbClr val="FF0000"/>
                </a:solidFill>
              </a:rPr>
              <a:t>0.8</a:t>
            </a:r>
            <a:r>
              <a:rPr lang="en-US" b="1">
                <a:solidFill>
                  <a:srgbClr val="FFFF00"/>
                </a:solidFill>
              </a:rPr>
              <a:t> </a:t>
            </a:r>
            <a:r>
              <a:rPr lang="en-US" b="1">
                <a:solidFill>
                  <a:srgbClr val="008000"/>
                </a:solidFill>
              </a:rPr>
              <a:t>3.7</a:t>
            </a:r>
            <a:r>
              <a:rPr lang="en-US" b="1">
                <a:solidFill>
                  <a:srgbClr val="FFFF00"/>
                </a:solidFill>
              </a:rPr>
              <a:t> </a:t>
            </a:r>
            <a:r>
              <a:rPr lang="en-US" b="1">
                <a:solidFill>
                  <a:srgbClr val="3333FF"/>
                </a:solidFill>
              </a:rPr>
              <a:t>10.8</a:t>
            </a:r>
            <a:r>
              <a:rPr lang="en-US" b="1">
                <a:solidFill>
                  <a:srgbClr val="FFFF00"/>
                </a:solidFill>
              </a:rPr>
              <a:t> </a:t>
            </a:r>
            <a:r>
              <a:rPr lang="en-US" b="1">
                <a:latin typeface="Symbol" pitchFamily="18" charset="2"/>
              </a:rPr>
              <a:t>m</a:t>
            </a:r>
            <a:r>
              <a:rPr lang="en-US" b="1"/>
              <a:t>m</a:t>
            </a:r>
            <a:endParaRPr lang="en-US"/>
          </a:p>
          <a:p>
            <a:r>
              <a:rPr lang="en-US"/>
              <a:t>MSG 2006 12 19 10:57</a:t>
            </a:r>
          </a:p>
        </p:txBody>
      </p:sp>
      <p:sp>
        <p:nvSpPr>
          <p:cNvPr id="289796" name="Rectangle 4"/>
          <p:cNvSpPr>
            <a:spLocks noChangeArrowheads="1"/>
          </p:cNvSpPr>
          <p:nvPr/>
        </p:nvSpPr>
        <p:spPr bwMode="auto">
          <a:xfrm>
            <a:off x="9906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9797" name="Rectangle 5"/>
          <p:cNvSpPr>
            <a:spLocks noChangeArrowheads="1"/>
          </p:cNvSpPr>
          <p:nvPr/>
        </p:nvSpPr>
        <p:spPr bwMode="auto">
          <a:xfrm>
            <a:off x="12192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9798" name="Rectangle 6"/>
          <p:cNvSpPr>
            <a:spLocks noChangeArrowheads="1"/>
          </p:cNvSpPr>
          <p:nvPr/>
        </p:nvSpPr>
        <p:spPr bwMode="auto">
          <a:xfrm>
            <a:off x="14478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9799" name="Rectangle 7"/>
          <p:cNvSpPr>
            <a:spLocks noChangeArrowheads="1"/>
          </p:cNvSpPr>
          <p:nvPr/>
        </p:nvSpPr>
        <p:spPr bwMode="auto">
          <a:xfrm>
            <a:off x="16764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9800" name="Rectangle 8"/>
          <p:cNvSpPr>
            <a:spLocks noChangeArrowheads="1"/>
          </p:cNvSpPr>
          <p:nvPr/>
        </p:nvSpPr>
        <p:spPr bwMode="auto">
          <a:xfrm>
            <a:off x="1905000" y="6019800"/>
            <a:ext cx="228600" cy="228600"/>
          </a:xfrm>
          <a:prstGeom prst="rect">
            <a:avLst/>
          </a:prstGeom>
          <a:solidFill>
            <a:srgbClr val="FFFF00"/>
          </a:solidFill>
          <a:ln w="28575">
            <a:solidFill>
              <a:schemeClr val="tx1"/>
            </a:solidFill>
            <a:miter lim="800000"/>
            <a:headEnd/>
            <a:tailEnd/>
          </a:ln>
          <a:effectLst/>
        </p:spPr>
        <p:txBody>
          <a:bodyPr wrap="none" anchor="ctr"/>
          <a:lstStyle/>
          <a:p>
            <a:endParaRPr lang="en-GB"/>
          </a:p>
        </p:txBody>
      </p:sp>
      <p:sp>
        <p:nvSpPr>
          <p:cNvPr id="289801" name="Text Box 9"/>
          <p:cNvSpPr txBox="1">
            <a:spLocks noChangeArrowheads="1"/>
          </p:cNvSpPr>
          <p:nvPr/>
        </p:nvSpPr>
        <p:spPr bwMode="auto">
          <a:xfrm>
            <a:off x="5715000" y="4876800"/>
            <a:ext cx="4283075" cy="641350"/>
          </a:xfrm>
          <a:prstGeom prst="rect">
            <a:avLst/>
          </a:prstGeom>
          <a:noFill/>
          <a:ln w="9525">
            <a:noFill/>
            <a:miter lim="800000"/>
            <a:headEnd/>
            <a:tailEnd/>
          </a:ln>
          <a:effectLst/>
        </p:spPr>
        <p:txBody>
          <a:bodyPr>
            <a:spAutoFit/>
          </a:bodyPr>
          <a:lstStyle/>
          <a:p>
            <a:r>
              <a:rPr lang="en-US"/>
              <a:t>The pollution tracks are barely detectable by the MSG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2</a:t>
            </a:r>
            <a:endParaRPr lang="en-GB"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39072" y="0"/>
            <a:ext cx="7265855" cy="6858000"/>
          </a:xfrm>
          <a:prstGeom prst="rect">
            <a:avLst/>
          </a:prstGeom>
        </p:spPr>
      </p:pic>
      <p:sp>
        <p:nvSpPr>
          <p:cNvPr id="4" name="TextBox 3"/>
          <p:cNvSpPr txBox="1"/>
          <p:nvPr/>
        </p:nvSpPr>
        <p:spPr>
          <a:xfrm>
            <a:off x="1243584" y="5650992"/>
            <a:ext cx="6291072" cy="369332"/>
          </a:xfrm>
          <a:prstGeom prst="rect">
            <a:avLst/>
          </a:prstGeom>
          <a:noFill/>
        </p:spPr>
        <p:txBody>
          <a:bodyPr wrap="square" rtlCol="0">
            <a:spAutoFit/>
          </a:bodyPr>
          <a:lstStyle/>
          <a:p>
            <a:r>
              <a:rPr lang="en-US" dirty="0" smtClean="0"/>
              <a:t>Direct </a:t>
            </a:r>
            <a:r>
              <a:rPr lang="en-US" smtClean="0"/>
              <a:t>Broadcast captured MODIS data</a:t>
            </a:r>
            <a:endParaRPr lang="en-US"/>
          </a:p>
        </p:txBody>
      </p:sp>
    </p:spTree>
    <p:extLst>
      <p:ext uri="{BB962C8B-B14F-4D97-AF65-F5344CB8AC3E}">
        <p14:creationId xmlns:p14="http://schemas.microsoft.com/office/powerpoint/2010/main" xmlns="" val="5783265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Contrails</a:t>
            </a:r>
            <a:endParaRPr lang="en-US" dirty="0"/>
          </a:p>
        </p:txBody>
      </p:sp>
      <p:sp>
        <p:nvSpPr>
          <p:cNvPr id="3" name="TextBox 2"/>
          <p:cNvSpPr txBox="1"/>
          <p:nvPr/>
        </p:nvSpPr>
        <p:spPr>
          <a:xfrm>
            <a:off x="786384" y="1576733"/>
            <a:ext cx="7717536" cy="5262979"/>
          </a:xfrm>
          <a:prstGeom prst="rect">
            <a:avLst/>
          </a:prstGeom>
          <a:noFill/>
        </p:spPr>
        <p:txBody>
          <a:bodyPr wrap="square" rtlCol="0">
            <a:spAutoFit/>
          </a:bodyPr>
          <a:lstStyle/>
          <a:p>
            <a:r>
              <a:rPr lang="en-US" sz="2400" b="1" dirty="0"/>
              <a:t>Contrails</a:t>
            </a:r>
            <a:r>
              <a:rPr lang="en-US" sz="2400" dirty="0"/>
              <a:t> ( </a:t>
            </a:r>
            <a:r>
              <a:rPr lang="en-US" sz="2400" dirty="0" smtClean="0"/>
              <a:t>short </a:t>
            </a:r>
            <a:r>
              <a:rPr lang="en-US" sz="2400" dirty="0"/>
              <a:t>for "condensation trails") </a:t>
            </a:r>
            <a:r>
              <a:rPr lang="en-US" sz="2400" dirty="0" smtClean="0"/>
              <a:t>are </a:t>
            </a:r>
            <a:r>
              <a:rPr lang="en-US" sz="2400" dirty="0"/>
              <a:t>long thin </a:t>
            </a:r>
            <a:r>
              <a:rPr lang="en-US" sz="2400" dirty="0" smtClean="0"/>
              <a:t>clouds that </a:t>
            </a:r>
            <a:r>
              <a:rPr lang="en-US" sz="2400" dirty="0"/>
              <a:t>sometimes form </a:t>
            </a:r>
            <a:r>
              <a:rPr lang="en-US" sz="2400" dirty="0" smtClean="0"/>
              <a:t>behind jet aircraft. </a:t>
            </a:r>
            <a:r>
              <a:rPr lang="en-US" sz="2400" dirty="0"/>
              <a:t>Contrails form when hot, humid air from jet exhaust mixes with environmental air of low vapor pressure and low temperature. The mixing is a result of turbulence generated by the engine exhaust. Cloud formation by a mixing process is similar to the cloud you see when you exhale in cold air and </a:t>
            </a:r>
            <a:r>
              <a:rPr lang="en-US" sz="2400" dirty="0" smtClean="0"/>
              <a:t>“see </a:t>
            </a:r>
            <a:r>
              <a:rPr lang="en-US" sz="2400" dirty="0"/>
              <a:t>your breath</a:t>
            </a:r>
            <a:r>
              <a:rPr lang="en-US" sz="2400" dirty="0" smtClean="0"/>
              <a:t>.” </a:t>
            </a:r>
          </a:p>
          <a:p>
            <a:endParaRPr lang="en-US" sz="2400" dirty="0"/>
          </a:p>
          <a:p>
            <a:r>
              <a:rPr lang="en-US" sz="2400" dirty="0"/>
              <a:t>At high altitudes </a:t>
            </a:r>
            <a:r>
              <a:rPr lang="en-US" sz="2400" dirty="0" smtClean="0"/>
              <a:t>the warm, moist exhaust </a:t>
            </a:r>
            <a:r>
              <a:rPr lang="en-US" sz="2400" dirty="0"/>
              <a:t>emerges into a cold environment, and the local increase in water </a:t>
            </a:r>
            <a:r>
              <a:rPr lang="en-US" sz="2400" dirty="0" err="1"/>
              <a:t>vapour</a:t>
            </a:r>
            <a:r>
              <a:rPr lang="en-US" sz="2400" dirty="0"/>
              <a:t> can raise the relative humidity of the air past </a:t>
            </a:r>
            <a:r>
              <a:rPr lang="en-US" sz="2400" dirty="0" smtClean="0"/>
              <a:t>saturation point, condensing to form </a:t>
            </a:r>
            <a:r>
              <a:rPr lang="en-US" sz="2400" dirty="0"/>
              <a:t>tiny water droplets which </a:t>
            </a:r>
            <a:r>
              <a:rPr lang="en-US" sz="2400" dirty="0" smtClean="0"/>
              <a:t>fan then freeze. </a:t>
            </a:r>
            <a:endParaRPr lang="en-US" sz="2400" dirty="0"/>
          </a:p>
        </p:txBody>
      </p:sp>
    </p:spTree>
    <p:extLst>
      <p:ext uri="{BB962C8B-B14F-4D97-AF65-F5344CB8AC3E}">
        <p14:creationId xmlns:p14="http://schemas.microsoft.com/office/powerpoint/2010/main" xmlns="" val="42926213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a:t>
            </a:r>
            <a:endParaRPr lang="en-US" dirty="0"/>
          </a:p>
        </p:txBody>
      </p:sp>
      <p:sp>
        <p:nvSpPr>
          <p:cNvPr id="3" name="TextBox 2"/>
          <p:cNvSpPr txBox="1"/>
          <p:nvPr/>
        </p:nvSpPr>
        <p:spPr>
          <a:xfrm>
            <a:off x="585216" y="1444751"/>
            <a:ext cx="7443216" cy="4893647"/>
          </a:xfrm>
          <a:prstGeom prst="rect">
            <a:avLst/>
          </a:prstGeom>
          <a:noFill/>
        </p:spPr>
        <p:txBody>
          <a:bodyPr wrap="square" rtlCol="0">
            <a:spAutoFit/>
          </a:bodyPr>
          <a:lstStyle/>
          <a:p>
            <a:r>
              <a:rPr lang="en-US" sz="2400" dirty="0"/>
              <a:t>The optical properties of contrails are </a:t>
            </a:r>
            <a:r>
              <a:rPr lang="en-US" sz="2400" dirty="0" smtClean="0"/>
              <a:t>strong functions </a:t>
            </a:r>
            <a:r>
              <a:rPr lang="en-US" sz="2400" dirty="0"/>
              <a:t>of their optical depth, effective radius, </a:t>
            </a:r>
            <a:r>
              <a:rPr lang="en-US" sz="2400" dirty="0" smtClean="0"/>
              <a:t>and ice </a:t>
            </a:r>
            <a:r>
              <a:rPr lang="en-US" sz="2400" dirty="0"/>
              <a:t>crystal habit, as well as the background </a:t>
            </a:r>
            <a:r>
              <a:rPr lang="en-US" sz="2400" dirty="0" smtClean="0"/>
              <a:t>radiation fields</a:t>
            </a:r>
            <a:r>
              <a:rPr lang="en-US" sz="2400" dirty="0"/>
              <a:t>, which are parameters that vary with time</a:t>
            </a:r>
            <a:r>
              <a:rPr lang="en-US" sz="2400" dirty="0" smtClean="0"/>
              <a:t>. The optical </a:t>
            </a:r>
            <a:r>
              <a:rPr lang="en-US" sz="2400" dirty="0"/>
              <a:t>depths of contrails measured from </a:t>
            </a:r>
            <a:r>
              <a:rPr lang="en-US" sz="2400" dirty="0" smtClean="0"/>
              <a:t>passive satellite </a:t>
            </a:r>
            <a:r>
              <a:rPr lang="en-US" sz="2400" dirty="0"/>
              <a:t>imagers are typically between 0.1 and </a:t>
            </a:r>
            <a:r>
              <a:rPr lang="en-US" sz="2400" dirty="0" smtClean="0"/>
              <a:t>0.5 (</a:t>
            </a:r>
            <a:r>
              <a:rPr lang="en-US" sz="2400" dirty="0" err="1"/>
              <a:t>Minnis</a:t>
            </a:r>
            <a:r>
              <a:rPr lang="en-US" sz="2400" dirty="0"/>
              <a:t> et al. 2005), but they can be much smaller</a:t>
            </a:r>
            <a:r>
              <a:rPr lang="en-US" sz="2400" dirty="0" smtClean="0"/>
              <a:t>, and </a:t>
            </a:r>
            <a:r>
              <a:rPr lang="en-US" sz="2400" dirty="0"/>
              <a:t>values larger than 1 are not uncommon.</a:t>
            </a:r>
            <a:endParaRPr lang="en-US" sz="2400" dirty="0" smtClean="0"/>
          </a:p>
          <a:p>
            <a:endParaRPr lang="en-US" sz="2400" dirty="0"/>
          </a:p>
          <a:p>
            <a:r>
              <a:rPr lang="en-US" sz="2400" dirty="0" smtClean="0"/>
              <a:t>Contrails </a:t>
            </a:r>
            <a:r>
              <a:rPr lang="en-US" sz="2400" dirty="0"/>
              <a:t>are </a:t>
            </a:r>
            <a:r>
              <a:rPr lang="en-US" sz="2400" dirty="0" smtClean="0"/>
              <a:t>visible </a:t>
            </a:r>
            <a:r>
              <a:rPr lang="en-US" sz="2400" dirty="0"/>
              <a:t>for </a:t>
            </a:r>
            <a:r>
              <a:rPr lang="en-US" sz="2400" dirty="0" smtClean="0"/>
              <a:t>at 1.38 microns or in </a:t>
            </a:r>
            <a:r>
              <a:rPr lang="en-US" sz="2400" dirty="0"/>
              <a:t>a display of the </a:t>
            </a:r>
            <a:r>
              <a:rPr lang="en-US" sz="2400" dirty="0" smtClean="0"/>
              <a:t>brightness temperature difference </a:t>
            </a:r>
            <a:r>
              <a:rPr lang="en-US" sz="2400" dirty="0"/>
              <a:t>between channels </a:t>
            </a:r>
            <a:r>
              <a:rPr lang="en-US" sz="2400" dirty="0" smtClean="0"/>
              <a:t>11 and 12 micron. </a:t>
            </a:r>
            <a:r>
              <a:rPr lang="en-US" sz="2400" dirty="0"/>
              <a:t>But, also, </a:t>
            </a:r>
            <a:r>
              <a:rPr lang="en-US" sz="2400" dirty="0" smtClean="0"/>
              <a:t>cloud edges </a:t>
            </a:r>
            <a:r>
              <a:rPr lang="en-US" sz="2400" dirty="0"/>
              <a:t>and surface features appear as bright lines.</a:t>
            </a:r>
          </a:p>
        </p:txBody>
      </p:sp>
    </p:spTree>
    <p:extLst>
      <p:ext uri="{BB962C8B-B14F-4D97-AF65-F5344CB8AC3E}">
        <p14:creationId xmlns:p14="http://schemas.microsoft.com/office/powerpoint/2010/main" xmlns="" val="10208535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success02"/>
          <p:cNvPicPr>
            <a:picLocks noChangeAspect="1" noChangeArrowheads="1"/>
          </p:cNvPicPr>
          <p:nvPr/>
        </p:nvPicPr>
        <p:blipFill>
          <a:blip r:embed="rId3"/>
          <a:srcRect/>
          <a:stretch>
            <a:fillRect/>
          </a:stretch>
        </p:blipFill>
        <p:spPr bwMode="auto">
          <a:xfrm>
            <a:off x="386862" y="1254126"/>
            <a:ext cx="3593123" cy="3159125"/>
          </a:xfrm>
          <a:prstGeom prst="rect">
            <a:avLst/>
          </a:prstGeom>
          <a:noFill/>
          <a:ln w="9525">
            <a:noFill/>
            <a:miter lim="800000"/>
            <a:headEnd/>
            <a:tailEnd/>
          </a:ln>
        </p:spPr>
      </p:pic>
      <p:sp>
        <p:nvSpPr>
          <p:cNvPr id="65539" name="Text Box 6"/>
          <p:cNvSpPr txBox="1">
            <a:spLocks noChangeArrowheads="1"/>
          </p:cNvSpPr>
          <p:nvPr/>
        </p:nvSpPr>
        <p:spPr bwMode="auto">
          <a:xfrm>
            <a:off x="319454" y="4737100"/>
            <a:ext cx="3226777" cy="738664"/>
          </a:xfrm>
          <a:prstGeom prst="rect">
            <a:avLst/>
          </a:prstGeom>
          <a:noFill/>
          <a:ln w="9525">
            <a:noFill/>
            <a:miter lim="800000"/>
            <a:headEnd/>
            <a:tailEnd/>
          </a:ln>
        </p:spPr>
        <p:txBody>
          <a:bodyPr>
            <a:spAutoFit/>
          </a:bodyPr>
          <a:lstStyle/>
          <a:p>
            <a:r>
              <a:rPr lang="en-GB" sz="1400" b="0">
                <a:solidFill>
                  <a:schemeClr val="tx1"/>
                </a:solidFill>
              </a:rPr>
              <a:t>VIS0.6 image: thin cirrus is practically not detectable</a:t>
            </a:r>
          </a:p>
          <a:p>
            <a:r>
              <a:rPr lang="en-GB" sz="1400" b="0">
                <a:solidFill>
                  <a:schemeClr val="tx1"/>
                </a:solidFill>
              </a:rPr>
              <a:t>(IR: thin cirrus too semitransparent)</a:t>
            </a:r>
          </a:p>
        </p:txBody>
      </p:sp>
      <p:grpSp>
        <p:nvGrpSpPr>
          <p:cNvPr id="2" name="Group 9"/>
          <p:cNvGrpSpPr>
            <a:grpSpLocks/>
          </p:cNvGrpSpPr>
          <p:nvPr/>
        </p:nvGrpSpPr>
        <p:grpSpPr bwMode="auto">
          <a:xfrm>
            <a:off x="4076700" y="1246189"/>
            <a:ext cx="3593123" cy="4427537"/>
            <a:chOff x="2568" y="785"/>
            <a:chExt cx="2263" cy="2789"/>
          </a:xfrm>
        </p:grpSpPr>
        <p:pic>
          <p:nvPicPr>
            <p:cNvPr id="65544" name="Picture 5" descr="success15"/>
            <p:cNvPicPr>
              <a:picLocks noChangeAspect="1" noChangeArrowheads="1"/>
            </p:cNvPicPr>
            <p:nvPr/>
          </p:nvPicPr>
          <p:blipFill>
            <a:blip r:embed="rId4"/>
            <a:srcRect/>
            <a:stretch>
              <a:fillRect/>
            </a:stretch>
          </p:blipFill>
          <p:spPr bwMode="auto">
            <a:xfrm>
              <a:off x="2568" y="785"/>
              <a:ext cx="2263" cy="1990"/>
            </a:xfrm>
            <a:prstGeom prst="rect">
              <a:avLst/>
            </a:prstGeom>
            <a:noFill/>
            <a:ln w="9525">
              <a:noFill/>
              <a:miter lim="800000"/>
              <a:headEnd/>
              <a:tailEnd/>
            </a:ln>
          </p:spPr>
        </p:pic>
        <p:sp>
          <p:nvSpPr>
            <p:cNvPr id="65545" name="Text Box 7"/>
            <p:cNvSpPr txBox="1">
              <a:spLocks noChangeArrowheads="1"/>
            </p:cNvSpPr>
            <p:nvPr/>
          </p:nvSpPr>
          <p:spPr bwMode="auto">
            <a:xfrm>
              <a:off x="2620" y="2973"/>
              <a:ext cx="1985" cy="601"/>
            </a:xfrm>
            <a:prstGeom prst="rect">
              <a:avLst/>
            </a:prstGeom>
            <a:noFill/>
            <a:ln w="9525">
              <a:noFill/>
              <a:miter lim="800000"/>
              <a:headEnd/>
              <a:tailEnd/>
            </a:ln>
          </p:spPr>
          <p:txBody>
            <a:bodyPr>
              <a:spAutoFit/>
            </a:bodyPr>
            <a:lstStyle/>
            <a:p>
              <a:r>
                <a:rPr lang="en-GB" sz="1400" b="0">
                  <a:solidFill>
                    <a:schemeClr val="tx1"/>
                  </a:solidFill>
                </a:rPr>
                <a:t>NIR1.3 image: water vapour absorption within lower atmosphere is strong, so that Ci is well detectable behind a “dark” background</a:t>
              </a:r>
            </a:p>
          </p:txBody>
        </p:sp>
      </p:grpSp>
      <p:sp>
        <p:nvSpPr>
          <p:cNvPr id="56326" name="Text Box 8"/>
          <p:cNvSpPr txBox="1">
            <a:spLocks noChangeArrowheads="1"/>
          </p:cNvSpPr>
          <p:nvPr/>
        </p:nvSpPr>
        <p:spPr bwMode="auto">
          <a:xfrm>
            <a:off x="6849208" y="5638801"/>
            <a:ext cx="1962397" cy="276999"/>
          </a:xfrm>
          <a:prstGeom prst="rect">
            <a:avLst/>
          </a:prstGeom>
          <a:noFill/>
          <a:ln w="9525">
            <a:noFill/>
            <a:miter lim="800000"/>
            <a:headEnd/>
            <a:tailEnd/>
          </a:ln>
        </p:spPr>
        <p:txBody>
          <a:bodyPr wrap="none">
            <a:spAutoFit/>
          </a:bodyPr>
          <a:lstStyle/>
          <a:p>
            <a:r>
              <a:rPr lang="en-GB" sz="1200">
                <a:solidFill>
                  <a:schemeClr val="tx1"/>
                </a:solidFill>
                <a:latin typeface="Arial" charset="0"/>
              </a:rPr>
              <a:t>courtesy J. Purdom, CIRA</a:t>
            </a:r>
          </a:p>
        </p:txBody>
      </p:sp>
      <p:sp>
        <p:nvSpPr>
          <p:cNvPr id="56327" name="TextBox 8"/>
          <p:cNvSpPr txBox="1">
            <a:spLocks noChangeArrowheads="1"/>
          </p:cNvSpPr>
          <p:nvPr/>
        </p:nvSpPr>
        <p:spPr bwMode="auto">
          <a:xfrm>
            <a:off x="167054" y="5838826"/>
            <a:ext cx="8976946" cy="646113"/>
          </a:xfrm>
          <a:prstGeom prst="rect">
            <a:avLst/>
          </a:prstGeom>
          <a:noFill/>
          <a:ln w="9525">
            <a:noFill/>
            <a:miter lim="800000"/>
            <a:headEnd/>
            <a:tailEnd/>
          </a:ln>
        </p:spPr>
        <p:txBody>
          <a:bodyPr>
            <a:spAutoFit/>
          </a:bodyPr>
          <a:lstStyle/>
          <a:p>
            <a:r>
              <a:rPr lang="en-GB" sz="1800" b="0">
                <a:solidFill>
                  <a:srgbClr val="C00000"/>
                </a:solidFill>
              </a:rPr>
              <a:t>Application: Better cloud detection in support to other products, </a:t>
            </a:r>
            <a:br>
              <a:rPr lang="en-GB" sz="1800" b="0">
                <a:solidFill>
                  <a:srgbClr val="C00000"/>
                </a:solidFill>
              </a:rPr>
            </a:br>
            <a:r>
              <a:rPr lang="en-GB" sz="1800" b="0">
                <a:solidFill>
                  <a:srgbClr val="C00000"/>
                </a:solidFill>
              </a:rPr>
              <a:t>climate impact of contrails, ...</a:t>
            </a:r>
          </a:p>
        </p:txBody>
      </p:sp>
      <p:sp>
        <p:nvSpPr>
          <p:cNvPr id="23" name="Rectangle 6"/>
          <p:cNvSpPr txBox="1">
            <a:spLocks noChangeArrowheads="1"/>
          </p:cNvSpPr>
          <p:nvPr/>
        </p:nvSpPr>
        <p:spPr>
          <a:xfrm>
            <a:off x="0" y="163514"/>
            <a:ext cx="9144000" cy="839787"/>
          </a:xfrm>
          <a:prstGeom prst="rect">
            <a:avLst/>
          </a:prstGeom>
        </p:spPr>
        <p:txBody>
          <a:bodyPr/>
          <a:lstStyle/>
          <a:p>
            <a:pPr algn="ctr">
              <a:spcBef>
                <a:spcPct val="0"/>
              </a:spcBef>
              <a:defRPr/>
            </a:pPr>
            <a:r>
              <a:rPr lang="en-GB" sz="2800" kern="0" dirty="0">
                <a:latin typeface="+mj-lt"/>
                <a:ea typeface="+mj-ea"/>
                <a:cs typeface="+mj-cs"/>
              </a:rPr>
              <a:t>MTG Improvements: detection of thin ice clouds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p:bldP spid="563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6"/>
          <p:cNvSpPr txBox="1">
            <a:spLocks noChangeArrowheads="1"/>
          </p:cNvSpPr>
          <p:nvPr/>
        </p:nvSpPr>
        <p:spPr bwMode="auto">
          <a:xfrm>
            <a:off x="126024" y="4813301"/>
            <a:ext cx="2546838" cy="523875"/>
          </a:xfrm>
          <a:prstGeom prst="rect">
            <a:avLst/>
          </a:prstGeom>
          <a:noFill/>
          <a:ln w="9525">
            <a:noFill/>
            <a:miter lim="800000"/>
            <a:headEnd/>
            <a:tailEnd/>
          </a:ln>
        </p:spPr>
        <p:txBody>
          <a:bodyPr>
            <a:spAutoFit/>
          </a:bodyPr>
          <a:lstStyle/>
          <a:p>
            <a:r>
              <a:rPr lang="en-GB" sz="1400" b="0">
                <a:solidFill>
                  <a:schemeClr val="tx1"/>
                </a:solidFill>
              </a:rPr>
              <a:t>VIS0.6 image: thin cirrus is practically not detectable</a:t>
            </a:r>
          </a:p>
        </p:txBody>
      </p:sp>
      <p:sp>
        <p:nvSpPr>
          <p:cNvPr id="66563" name="Text Box 7"/>
          <p:cNvSpPr txBox="1">
            <a:spLocks noChangeArrowheads="1"/>
          </p:cNvSpPr>
          <p:nvPr/>
        </p:nvSpPr>
        <p:spPr bwMode="auto">
          <a:xfrm>
            <a:off x="3165231" y="4786314"/>
            <a:ext cx="2866292" cy="1169987"/>
          </a:xfrm>
          <a:prstGeom prst="rect">
            <a:avLst/>
          </a:prstGeom>
          <a:noFill/>
          <a:ln w="9525">
            <a:noFill/>
            <a:miter lim="800000"/>
            <a:headEnd/>
            <a:tailEnd/>
          </a:ln>
        </p:spPr>
        <p:txBody>
          <a:bodyPr>
            <a:spAutoFit/>
          </a:bodyPr>
          <a:lstStyle/>
          <a:p>
            <a:r>
              <a:rPr lang="en-GB" sz="1400" b="0">
                <a:solidFill>
                  <a:schemeClr val="tx1"/>
                </a:solidFill>
              </a:rPr>
              <a:t>NIR1.3 image: water vapour absorption within lower atmosphere is strong, so that Ci is well detectable behind a “dark” background</a:t>
            </a:r>
          </a:p>
        </p:txBody>
      </p:sp>
      <p:sp>
        <p:nvSpPr>
          <p:cNvPr id="56327" name="TextBox 8"/>
          <p:cNvSpPr txBox="1">
            <a:spLocks noChangeArrowheads="1"/>
          </p:cNvSpPr>
          <p:nvPr/>
        </p:nvSpPr>
        <p:spPr bwMode="auto">
          <a:xfrm>
            <a:off x="167054" y="5943601"/>
            <a:ext cx="8976946" cy="646113"/>
          </a:xfrm>
          <a:prstGeom prst="rect">
            <a:avLst/>
          </a:prstGeom>
          <a:noFill/>
          <a:ln w="9525">
            <a:noFill/>
            <a:miter lim="800000"/>
            <a:headEnd/>
            <a:tailEnd/>
          </a:ln>
        </p:spPr>
        <p:txBody>
          <a:bodyPr>
            <a:spAutoFit/>
          </a:bodyPr>
          <a:lstStyle/>
          <a:p>
            <a:r>
              <a:rPr lang="en-GB" sz="1800" b="0">
                <a:solidFill>
                  <a:srgbClr val="C00000"/>
                </a:solidFill>
              </a:rPr>
              <a:t>Application: Better cloud detection in support to other products, </a:t>
            </a:r>
            <a:br>
              <a:rPr lang="en-GB" sz="1800" b="0">
                <a:solidFill>
                  <a:srgbClr val="C00000"/>
                </a:solidFill>
              </a:rPr>
            </a:br>
            <a:r>
              <a:rPr lang="en-GB" sz="1800" b="0">
                <a:solidFill>
                  <a:srgbClr val="C00000"/>
                </a:solidFill>
              </a:rPr>
              <a:t>climate impact of contrails, ...</a:t>
            </a:r>
          </a:p>
        </p:txBody>
      </p:sp>
      <p:sp>
        <p:nvSpPr>
          <p:cNvPr id="23" name="Rectangle 6"/>
          <p:cNvSpPr txBox="1">
            <a:spLocks noChangeArrowheads="1"/>
          </p:cNvSpPr>
          <p:nvPr/>
        </p:nvSpPr>
        <p:spPr>
          <a:xfrm>
            <a:off x="0" y="163514"/>
            <a:ext cx="9144000" cy="839787"/>
          </a:xfrm>
          <a:prstGeom prst="rect">
            <a:avLst/>
          </a:prstGeom>
        </p:spPr>
        <p:txBody>
          <a:bodyPr/>
          <a:lstStyle/>
          <a:p>
            <a:pPr algn="ctr">
              <a:spcBef>
                <a:spcPct val="0"/>
              </a:spcBef>
              <a:defRPr/>
            </a:pPr>
            <a:r>
              <a:rPr lang="en-GB" sz="2800" kern="0" dirty="0">
                <a:latin typeface="+mj-lt"/>
                <a:ea typeface="+mj-ea"/>
                <a:cs typeface="+mj-cs"/>
              </a:rPr>
              <a:t>MTG Improvements: detection of thin ice clouds</a:t>
            </a:r>
          </a:p>
        </p:txBody>
      </p:sp>
      <p:pic>
        <p:nvPicPr>
          <p:cNvPr id="66566" name="Picture 9" descr="img01_06.png"/>
          <p:cNvPicPr>
            <a:picLocks noChangeAspect="1"/>
          </p:cNvPicPr>
          <p:nvPr/>
        </p:nvPicPr>
        <p:blipFill>
          <a:blip r:embed="rId3"/>
          <a:srcRect l="9448" r="6615"/>
          <a:stretch>
            <a:fillRect/>
          </a:stretch>
        </p:blipFill>
        <p:spPr bwMode="auto">
          <a:xfrm>
            <a:off x="99647" y="990600"/>
            <a:ext cx="2952750" cy="3810000"/>
          </a:xfrm>
          <a:prstGeom prst="rect">
            <a:avLst/>
          </a:prstGeom>
          <a:noFill/>
          <a:ln w="9525">
            <a:noFill/>
            <a:miter lim="800000"/>
            <a:headEnd/>
            <a:tailEnd/>
          </a:ln>
        </p:spPr>
      </p:pic>
      <p:pic>
        <p:nvPicPr>
          <p:cNvPr id="66567" name="Picture 10" descr="img01_13.png"/>
          <p:cNvPicPr>
            <a:picLocks noChangeAspect="1"/>
          </p:cNvPicPr>
          <p:nvPr/>
        </p:nvPicPr>
        <p:blipFill>
          <a:blip r:embed="rId4"/>
          <a:srcRect l="9448" r="6615"/>
          <a:stretch>
            <a:fillRect/>
          </a:stretch>
        </p:blipFill>
        <p:spPr bwMode="auto">
          <a:xfrm>
            <a:off x="3137389" y="990600"/>
            <a:ext cx="2951285" cy="3810000"/>
          </a:xfrm>
          <a:prstGeom prst="rect">
            <a:avLst/>
          </a:prstGeom>
          <a:noFill/>
          <a:ln w="9525">
            <a:noFill/>
            <a:miter lim="800000"/>
            <a:headEnd/>
            <a:tailEnd/>
          </a:ln>
        </p:spPr>
      </p:pic>
      <p:pic>
        <p:nvPicPr>
          <p:cNvPr id="66568" name="Picture 11" descr="img01_diff.png"/>
          <p:cNvPicPr>
            <a:picLocks noChangeAspect="1"/>
          </p:cNvPicPr>
          <p:nvPr/>
        </p:nvPicPr>
        <p:blipFill>
          <a:blip r:embed="rId5"/>
          <a:srcRect l="9448" r="6615"/>
          <a:stretch>
            <a:fillRect/>
          </a:stretch>
        </p:blipFill>
        <p:spPr bwMode="auto">
          <a:xfrm>
            <a:off x="6192716" y="990600"/>
            <a:ext cx="2951285" cy="3810000"/>
          </a:xfrm>
          <a:prstGeom prst="rect">
            <a:avLst/>
          </a:prstGeom>
          <a:noFill/>
          <a:ln w="9525">
            <a:noFill/>
            <a:miter lim="800000"/>
            <a:headEnd/>
            <a:tailEnd/>
          </a:ln>
        </p:spPr>
      </p:pic>
      <p:sp>
        <p:nvSpPr>
          <p:cNvPr id="66569" name="Text Box 6"/>
          <p:cNvSpPr txBox="1">
            <a:spLocks noChangeArrowheads="1"/>
          </p:cNvSpPr>
          <p:nvPr/>
        </p:nvSpPr>
        <p:spPr bwMode="auto">
          <a:xfrm>
            <a:off x="6183924" y="4841876"/>
            <a:ext cx="2546838" cy="523875"/>
          </a:xfrm>
          <a:prstGeom prst="rect">
            <a:avLst/>
          </a:prstGeom>
          <a:noFill/>
          <a:ln w="9525">
            <a:noFill/>
            <a:miter lim="800000"/>
            <a:headEnd/>
            <a:tailEnd/>
          </a:ln>
        </p:spPr>
        <p:txBody>
          <a:bodyPr>
            <a:spAutoFit/>
          </a:bodyPr>
          <a:lstStyle/>
          <a:p>
            <a:r>
              <a:rPr lang="en-GB" sz="1400" b="0">
                <a:solidFill>
                  <a:schemeClr val="tx1"/>
                </a:solidFill>
              </a:rPr>
              <a:t>Difference IR11-IR12: thin cirrus is also detectable</a:t>
            </a:r>
          </a:p>
        </p:txBody>
      </p:sp>
      <p:sp>
        <p:nvSpPr>
          <p:cNvPr id="66570" name="TextBox 13"/>
          <p:cNvSpPr txBox="1">
            <a:spLocks noChangeArrowheads="1"/>
          </p:cNvSpPr>
          <p:nvPr/>
        </p:nvSpPr>
        <p:spPr bwMode="auto">
          <a:xfrm>
            <a:off x="3824654" y="4438650"/>
            <a:ext cx="3493264" cy="369332"/>
          </a:xfrm>
          <a:prstGeom prst="rect">
            <a:avLst/>
          </a:prstGeom>
          <a:noFill/>
          <a:ln w="9525">
            <a:noFill/>
            <a:miter lim="800000"/>
            <a:headEnd/>
            <a:tailEnd/>
          </a:ln>
        </p:spPr>
        <p:txBody>
          <a:bodyPr wrap="none">
            <a:spAutoFit/>
          </a:bodyPr>
          <a:lstStyle/>
          <a:p>
            <a:r>
              <a:rPr lang="en-GB"/>
              <a:t>8 Nov 2010, 19:10 UTC, MODIS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03300" y="1320800"/>
            <a:ext cx="7137400" cy="4216400"/>
          </a:xfrm>
          <a:prstGeom prst="rect">
            <a:avLst/>
          </a:prstGeom>
        </p:spPr>
      </p:pic>
      <p:sp>
        <p:nvSpPr>
          <p:cNvPr id="4" name="TextBox 3"/>
          <p:cNvSpPr txBox="1"/>
          <p:nvPr/>
        </p:nvSpPr>
        <p:spPr>
          <a:xfrm>
            <a:off x="1102823" y="358000"/>
            <a:ext cx="7297253" cy="769441"/>
          </a:xfrm>
          <a:prstGeom prst="rect">
            <a:avLst/>
          </a:prstGeom>
          <a:noFill/>
        </p:spPr>
        <p:txBody>
          <a:bodyPr wrap="none" rtlCol="0">
            <a:spAutoFit/>
          </a:bodyPr>
          <a:lstStyle/>
          <a:p>
            <a:pPr algn="ctr"/>
            <a:r>
              <a:rPr lang="en-US" sz="2200" dirty="0" smtClean="0"/>
              <a:t>Ship Track Schematic</a:t>
            </a:r>
          </a:p>
          <a:p>
            <a:pPr algn="ctr"/>
            <a:r>
              <a:rPr lang="en-US" sz="2200" dirty="0" smtClean="0"/>
              <a:t>Smaller droplets in Polluted Cloud Can Lead to Brighter Clouds</a:t>
            </a:r>
          </a:p>
        </p:txBody>
      </p:sp>
    </p:spTree>
    <p:extLst>
      <p:ext uri="{BB962C8B-B14F-4D97-AF65-F5344CB8AC3E}">
        <p14:creationId xmlns:p14="http://schemas.microsoft.com/office/powerpoint/2010/main" xmlns="" val="16336727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3138854" y="238125"/>
            <a:ext cx="6005146" cy="839788"/>
          </a:xfrm>
        </p:spPr>
        <p:txBody>
          <a:bodyPr/>
          <a:lstStyle/>
          <a:p>
            <a:pPr algn="ctr"/>
            <a:r>
              <a:rPr lang="en-GB" smtClean="0"/>
              <a:t>NIR1.3: Another Example</a:t>
            </a:r>
          </a:p>
        </p:txBody>
      </p:sp>
      <p:pic>
        <p:nvPicPr>
          <p:cNvPr id="55300" name="Picture 7"/>
          <p:cNvPicPr>
            <a:picLocks noGrp="1" noChangeAspect="1" noChangeArrowheads="1"/>
          </p:cNvPicPr>
          <p:nvPr>
            <p:ph idx="1"/>
          </p:nvPr>
        </p:nvPicPr>
        <p:blipFill>
          <a:blip r:embed="rId2"/>
          <a:srcRect/>
          <a:stretch>
            <a:fillRect/>
          </a:stretch>
        </p:blipFill>
        <p:spPr>
          <a:xfrm>
            <a:off x="3641481" y="1401763"/>
            <a:ext cx="5133242" cy="4781550"/>
          </a:xfrm>
        </p:spPr>
      </p:pic>
      <p:sp>
        <p:nvSpPr>
          <p:cNvPr id="67588" name="Text Box 6"/>
          <p:cNvSpPr txBox="1">
            <a:spLocks noChangeArrowheads="1"/>
          </p:cNvSpPr>
          <p:nvPr/>
        </p:nvSpPr>
        <p:spPr bwMode="auto">
          <a:xfrm>
            <a:off x="4170485" y="6310314"/>
            <a:ext cx="2869503" cy="276999"/>
          </a:xfrm>
          <a:prstGeom prst="rect">
            <a:avLst/>
          </a:prstGeom>
          <a:noFill/>
          <a:ln w="9525">
            <a:noFill/>
            <a:miter lim="800000"/>
            <a:headEnd/>
            <a:tailEnd/>
          </a:ln>
        </p:spPr>
        <p:txBody>
          <a:bodyPr wrap="none">
            <a:spAutoFit/>
          </a:bodyPr>
          <a:lstStyle/>
          <a:p>
            <a:r>
              <a:rPr lang="en-GB" sz="1200">
                <a:solidFill>
                  <a:schemeClr val="tx1"/>
                </a:solidFill>
                <a:latin typeface="Arial" charset="0"/>
              </a:rPr>
              <a:t>courtesy D. Rosenfeld, Univ. Jerusalem</a:t>
            </a:r>
          </a:p>
        </p:txBody>
      </p:sp>
      <p:pic>
        <p:nvPicPr>
          <p:cNvPr id="67589" name="Picture 7" descr="img01.png"/>
          <p:cNvPicPr>
            <a:picLocks noChangeAspect="1"/>
          </p:cNvPicPr>
          <p:nvPr/>
        </p:nvPicPr>
        <p:blipFill>
          <a:blip r:embed="rId3"/>
          <a:srcRect/>
          <a:stretch>
            <a:fillRect/>
          </a:stretch>
        </p:blipFill>
        <p:spPr bwMode="auto">
          <a:xfrm>
            <a:off x="175846" y="3429000"/>
            <a:ext cx="2990850" cy="3240088"/>
          </a:xfrm>
          <a:prstGeom prst="rect">
            <a:avLst/>
          </a:prstGeom>
          <a:noFill/>
          <a:ln w="9525">
            <a:noFill/>
            <a:miter lim="800000"/>
            <a:headEnd/>
            <a:tailEnd/>
          </a:ln>
        </p:spPr>
      </p:pic>
      <p:pic>
        <p:nvPicPr>
          <p:cNvPr id="67590" name="Picture 8" descr="img02.png"/>
          <p:cNvPicPr>
            <a:picLocks noChangeAspect="1"/>
          </p:cNvPicPr>
          <p:nvPr/>
        </p:nvPicPr>
        <p:blipFill>
          <a:blip r:embed="rId4"/>
          <a:srcRect/>
          <a:stretch>
            <a:fillRect/>
          </a:stretch>
        </p:blipFill>
        <p:spPr bwMode="auto">
          <a:xfrm>
            <a:off x="167054" y="142875"/>
            <a:ext cx="2990850" cy="3240088"/>
          </a:xfrm>
          <a:prstGeom prst="rect">
            <a:avLst/>
          </a:prstGeom>
          <a:noFill/>
          <a:ln w="9525">
            <a:noFill/>
            <a:miter lim="800000"/>
            <a:headEnd/>
            <a:tailEnd/>
          </a:ln>
        </p:spPr>
      </p:pic>
      <p:sp>
        <p:nvSpPr>
          <p:cNvPr id="67591" name="TextBox 9"/>
          <p:cNvSpPr txBox="1">
            <a:spLocks noChangeArrowheads="1"/>
          </p:cNvSpPr>
          <p:nvPr/>
        </p:nvSpPr>
        <p:spPr bwMode="auto">
          <a:xfrm>
            <a:off x="3727939" y="5819776"/>
            <a:ext cx="4142643" cy="307975"/>
          </a:xfrm>
          <a:prstGeom prst="rect">
            <a:avLst/>
          </a:prstGeom>
          <a:noFill/>
          <a:ln w="9525">
            <a:noFill/>
            <a:miter lim="800000"/>
            <a:headEnd/>
            <a:tailEnd/>
          </a:ln>
        </p:spPr>
        <p:txBody>
          <a:bodyPr wrap="none">
            <a:spAutoFit/>
          </a:bodyPr>
          <a:lstStyle/>
          <a:p>
            <a:r>
              <a:rPr lang="en-GB" sz="1400"/>
              <a:t>MODIS, NIR1.3 image, 23 May 2005, 11:00 UTC</a:t>
            </a:r>
          </a:p>
        </p:txBody>
      </p:sp>
      <p:sp>
        <p:nvSpPr>
          <p:cNvPr id="67592" name="TextBox 10"/>
          <p:cNvSpPr txBox="1">
            <a:spLocks noChangeArrowheads="1"/>
          </p:cNvSpPr>
          <p:nvPr/>
        </p:nvSpPr>
        <p:spPr bwMode="auto">
          <a:xfrm>
            <a:off x="228600" y="2990851"/>
            <a:ext cx="2217127" cy="307975"/>
          </a:xfrm>
          <a:prstGeom prst="rect">
            <a:avLst/>
          </a:prstGeom>
          <a:noFill/>
          <a:ln w="9525">
            <a:noFill/>
            <a:miter lim="800000"/>
            <a:headEnd/>
            <a:tailEnd/>
          </a:ln>
        </p:spPr>
        <p:txBody>
          <a:bodyPr wrap="none">
            <a:spAutoFit/>
          </a:bodyPr>
          <a:lstStyle/>
          <a:p>
            <a:r>
              <a:rPr lang="en-GB" sz="1400"/>
              <a:t>SEVIRI, Nat. Colour RGB</a:t>
            </a:r>
          </a:p>
        </p:txBody>
      </p:sp>
      <p:sp>
        <p:nvSpPr>
          <p:cNvPr id="67593" name="TextBox 11"/>
          <p:cNvSpPr txBox="1">
            <a:spLocks noChangeArrowheads="1"/>
          </p:cNvSpPr>
          <p:nvPr/>
        </p:nvSpPr>
        <p:spPr bwMode="auto">
          <a:xfrm>
            <a:off x="228600" y="6315076"/>
            <a:ext cx="1681871" cy="307777"/>
          </a:xfrm>
          <a:prstGeom prst="rect">
            <a:avLst/>
          </a:prstGeom>
          <a:noFill/>
          <a:ln w="9525">
            <a:noFill/>
            <a:miter lim="800000"/>
            <a:headEnd/>
            <a:tailEnd/>
          </a:ln>
        </p:spPr>
        <p:txBody>
          <a:bodyPr wrap="none">
            <a:spAutoFit/>
          </a:bodyPr>
          <a:lstStyle/>
          <a:p>
            <a:r>
              <a:rPr lang="en-GB" sz="1400"/>
              <a:t>SEVIRI, Dust RGB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file"/>
          </p:cNvPr>
          <p:cNvSpPr txBox="1"/>
          <p:nvPr/>
        </p:nvSpPr>
        <p:spPr>
          <a:xfrm>
            <a:off x="3335383" y="2734490"/>
            <a:ext cx="2236510" cy="646331"/>
          </a:xfrm>
          <a:prstGeom prst="rect">
            <a:avLst/>
          </a:prstGeom>
          <a:solidFill>
            <a:schemeClr val="accent1"/>
          </a:solidFill>
          <a:ln w="15875">
            <a:solidFill>
              <a:schemeClr val="bg1"/>
            </a:solidFill>
          </a:ln>
        </p:spPr>
        <p:txBody>
          <a:bodyPr wrap="none" rtlCol="0">
            <a:spAutoFit/>
          </a:bodyPr>
          <a:lstStyle/>
          <a:p>
            <a:r>
              <a:rPr lang="en-GB" sz="3600" dirty="0" smtClean="0">
                <a:hlinkClick r:id="rId3" action="ppaction://hlinkfile"/>
              </a:rPr>
              <a:t>Animation</a:t>
            </a:r>
            <a:endParaRPr lang="en-GB" sz="36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3</a:t>
            </a:r>
            <a:endParaRPr lang="en-GB"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2000" y="571500"/>
            <a:ext cx="7620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3181" y="0"/>
            <a:ext cx="8237637" cy="6858000"/>
          </a:xfrm>
          <a:prstGeom prst="rect">
            <a:avLst/>
          </a:prstGeom>
        </p:spPr>
      </p:pic>
      <p:sp>
        <p:nvSpPr>
          <p:cNvPr id="5" name="TextBox 4"/>
          <p:cNvSpPr txBox="1"/>
          <p:nvPr/>
        </p:nvSpPr>
        <p:spPr>
          <a:xfrm>
            <a:off x="762000" y="5431536"/>
            <a:ext cx="6882384" cy="369332"/>
          </a:xfrm>
          <a:prstGeom prst="rect">
            <a:avLst/>
          </a:prstGeom>
          <a:noFill/>
        </p:spPr>
        <p:txBody>
          <a:bodyPr wrap="square" rtlCol="0">
            <a:spAutoFit/>
          </a:bodyPr>
          <a:lstStyle/>
          <a:p>
            <a:r>
              <a:rPr lang="en-US" dirty="0" smtClean="0">
                <a:solidFill>
                  <a:srgbClr val="FF0000"/>
                </a:solidFill>
              </a:rPr>
              <a:t>Full spatial resolution MODIS data</a:t>
            </a:r>
            <a:endParaRPr lang="en-US" dirty="0">
              <a:solidFill>
                <a:srgbClr val="FF0000"/>
              </a:solidFill>
            </a:endParaRPr>
          </a:p>
        </p:txBody>
      </p:sp>
    </p:spTree>
    <p:extLst>
      <p:ext uri="{BB962C8B-B14F-4D97-AF65-F5344CB8AC3E}">
        <p14:creationId xmlns:p14="http://schemas.microsoft.com/office/powerpoint/2010/main" xmlns="" val="5783265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2000" y="571500"/>
            <a:ext cx="7620000" cy="5715000"/>
          </a:xfrm>
          <a:prstGeom prst="rect">
            <a:avLst/>
          </a:prstGeom>
        </p:spPr>
      </p:pic>
      <p:sp>
        <p:nvSpPr>
          <p:cNvPr id="5" name="TextBox 4"/>
          <p:cNvSpPr txBox="1"/>
          <p:nvPr/>
        </p:nvSpPr>
        <p:spPr>
          <a:xfrm>
            <a:off x="762000" y="6286500"/>
            <a:ext cx="6882384" cy="400110"/>
          </a:xfrm>
          <a:prstGeom prst="rect">
            <a:avLst/>
          </a:prstGeom>
          <a:noFill/>
        </p:spPr>
        <p:txBody>
          <a:bodyPr wrap="square" rtlCol="0">
            <a:spAutoFit/>
          </a:bodyPr>
          <a:lstStyle/>
          <a:p>
            <a:r>
              <a:rPr lang="en-US" sz="2000" dirty="0" smtClean="0"/>
              <a:t>GOES-13 (US Geostationary satellite) animation</a:t>
            </a:r>
            <a:endParaRPr lang="en-US" sz="2000" dirty="0"/>
          </a:p>
        </p:txBody>
      </p:sp>
    </p:spTree>
    <p:extLst>
      <p:ext uri="{BB962C8B-B14F-4D97-AF65-F5344CB8AC3E}">
        <p14:creationId xmlns:p14="http://schemas.microsoft.com/office/powerpoint/2010/main" xmlns="" val="5783265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Distrails</a:t>
            </a:r>
            <a:endParaRPr lang="en-US" dirty="0"/>
          </a:p>
        </p:txBody>
      </p:sp>
      <p:sp>
        <p:nvSpPr>
          <p:cNvPr id="3" name="TextBox 2"/>
          <p:cNvSpPr txBox="1"/>
          <p:nvPr/>
        </p:nvSpPr>
        <p:spPr>
          <a:xfrm>
            <a:off x="1060704" y="1883664"/>
            <a:ext cx="7187184" cy="2677656"/>
          </a:xfrm>
          <a:prstGeom prst="rect">
            <a:avLst/>
          </a:prstGeom>
          <a:noFill/>
        </p:spPr>
        <p:txBody>
          <a:bodyPr wrap="square" rtlCol="0">
            <a:spAutoFit/>
          </a:bodyPr>
          <a:lstStyle/>
          <a:p>
            <a:r>
              <a:rPr lang="en-US" sz="2800" i="1" dirty="0" err="1"/>
              <a:t>Distrail</a:t>
            </a:r>
            <a:r>
              <a:rPr lang="en-US" sz="2800" dirty="0"/>
              <a:t> is short for "dissipation trail". Where an aircraft passes through a cloud, it can clear a path through it; this is known as a </a:t>
            </a:r>
            <a:r>
              <a:rPr lang="en-US" sz="2800" dirty="0" err="1"/>
              <a:t>distrail</a:t>
            </a:r>
            <a:r>
              <a:rPr lang="en-US" sz="2800" dirty="0"/>
              <a:t>. </a:t>
            </a:r>
            <a:r>
              <a:rPr lang="en-US" sz="2800" dirty="0" smtClean="0"/>
              <a:t> These are super cooled clouds and the aircraft causes the cloud to glaciate and the large ice crystals fall out of the cloud.</a:t>
            </a:r>
            <a:endParaRPr lang="en-US" sz="2800" dirty="0"/>
          </a:p>
        </p:txBody>
      </p:sp>
    </p:spTree>
    <p:extLst>
      <p:ext uri="{BB962C8B-B14F-4D97-AF65-F5344CB8AC3E}">
        <p14:creationId xmlns:p14="http://schemas.microsoft.com/office/powerpoint/2010/main" xmlns="" val="28242496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png"/>
          <p:cNvPicPr>
            <a:picLocks noChangeAspect="1"/>
          </p:cNvPicPr>
          <p:nvPr/>
        </p:nvPicPr>
        <p:blipFill>
          <a:blip r:embed="rId2"/>
          <a:stretch>
            <a:fillRect/>
          </a:stretch>
        </p:blipFill>
        <p:spPr>
          <a:xfrm>
            <a:off x="0" y="-1"/>
            <a:ext cx="9144000" cy="7108031"/>
          </a:xfrm>
          <a:prstGeom prst="rect">
            <a:avLst/>
          </a:prstGeom>
        </p:spPr>
      </p:pic>
      <p:sp>
        <p:nvSpPr>
          <p:cNvPr id="4" name="TextBox 3">
            <a:hlinkClick r:id="rId3"/>
          </p:cNvPr>
          <p:cNvSpPr txBox="1"/>
          <p:nvPr/>
        </p:nvSpPr>
        <p:spPr>
          <a:xfrm>
            <a:off x="0" y="6278879"/>
            <a:ext cx="3738909" cy="461665"/>
          </a:xfrm>
          <a:prstGeom prst="rect">
            <a:avLst/>
          </a:prstGeom>
          <a:solidFill>
            <a:schemeClr val="accent1"/>
          </a:solidFill>
          <a:ln w="15875">
            <a:solidFill>
              <a:schemeClr val="bg1"/>
            </a:solidFill>
          </a:ln>
        </p:spPr>
        <p:txBody>
          <a:bodyPr wrap="none" rtlCol="0">
            <a:spAutoFit/>
          </a:bodyPr>
          <a:lstStyle/>
          <a:p>
            <a:r>
              <a:rPr lang="en-GB" sz="2400" dirty="0" smtClean="0">
                <a:solidFill>
                  <a:schemeClr val="bg1"/>
                </a:solidFill>
              </a:rPr>
              <a:t>Case: 29 Jan 2007, Texas</a:t>
            </a:r>
            <a:endParaRPr lang="en-GB" sz="2400"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p:cNvPr>
          <p:cNvSpPr txBox="1"/>
          <p:nvPr/>
        </p:nvSpPr>
        <p:spPr>
          <a:xfrm>
            <a:off x="1872342" y="4214948"/>
            <a:ext cx="5242141" cy="523220"/>
          </a:xfrm>
          <a:prstGeom prst="rect">
            <a:avLst/>
          </a:prstGeom>
          <a:solidFill>
            <a:schemeClr val="accent1"/>
          </a:solidFill>
          <a:ln w="15875">
            <a:solidFill>
              <a:schemeClr val="bg1"/>
            </a:solidFill>
          </a:ln>
        </p:spPr>
        <p:txBody>
          <a:bodyPr wrap="none" rtlCol="0">
            <a:spAutoFit/>
          </a:bodyPr>
          <a:lstStyle/>
          <a:p>
            <a:r>
              <a:rPr lang="en-GB" sz="2800" dirty="0" smtClean="0"/>
              <a:t>Pictures of </a:t>
            </a:r>
            <a:r>
              <a:rPr lang="en-GB" sz="2800" dirty="0" err="1" smtClean="0"/>
              <a:t>distrails</a:t>
            </a:r>
            <a:r>
              <a:rPr lang="en-GB" sz="2800" dirty="0" smtClean="0"/>
              <a:t> from ground</a:t>
            </a:r>
            <a:endParaRPr lang="en-GB" sz="2800" dirty="0"/>
          </a:p>
        </p:txBody>
      </p:sp>
      <p:pic>
        <p:nvPicPr>
          <p:cNvPr id="5" name="Picture 4" descr="untitled.bmp"/>
          <p:cNvPicPr>
            <a:picLocks noChangeAspect="1"/>
          </p:cNvPicPr>
          <p:nvPr/>
        </p:nvPicPr>
        <p:blipFill>
          <a:blip r:embed="rId3"/>
          <a:stretch>
            <a:fillRect/>
          </a:stretch>
        </p:blipFill>
        <p:spPr>
          <a:xfrm>
            <a:off x="2050325" y="1054826"/>
            <a:ext cx="4991100" cy="29718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1_11_06_1100_m10_rgb_day,icro.png"/>
          <p:cNvPicPr>
            <a:picLocks noChangeAspect="1"/>
          </p:cNvPicPr>
          <p:nvPr/>
        </p:nvPicPr>
        <p:blipFill>
          <a:blip r:embed="rId2"/>
          <a:stretch>
            <a:fillRect/>
          </a:stretch>
        </p:blipFill>
        <p:spPr>
          <a:xfrm>
            <a:off x="-1" y="0"/>
            <a:ext cx="10176651" cy="6858000"/>
          </a:xfrm>
          <a:prstGeom prst="rect">
            <a:avLst/>
          </a:prstGeom>
        </p:spPr>
      </p:pic>
      <p:sp>
        <p:nvSpPr>
          <p:cNvPr id="4" name="TextBox 3">
            <a:hlinkClick r:id="rId3"/>
          </p:cNvPr>
          <p:cNvSpPr txBox="1"/>
          <p:nvPr/>
        </p:nvSpPr>
        <p:spPr>
          <a:xfrm>
            <a:off x="0" y="6278879"/>
            <a:ext cx="3813865" cy="461665"/>
          </a:xfrm>
          <a:prstGeom prst="rect">
            <a:avLst/>
          </a:prstGeom>
          <a:solidFill>
            <a:schemeClr val="accent1"/>
          </a:solidFill>
          <a:ln w="15875">
            <a:solidFill>
              <a:schemeClr val="bg1"/>
            </a:solidFill>
          </a:ln>
        </p:spPr>
        <p:txBody>
          <a:bodyPr wrap="none" rtlCol="0">
            <a:spAutoFit/>
          </a:bodyPr>
          <a:lstStyle/>
          <a:p>
            <a:r>
              <a:rPr lang="en-GB" sz="2400" dirty="0" smtClean="0">
                <a:solidFill>
                  <a:schemeClr val="bg1"/>
                </a:solidFill>
              </a:rPr>
              <a:t>Case: 6 Nov 2013, Europe</a:t>
            </a:r>
            <a:endParaRPr lang="en-GB" sz="2400" dirty="0">
              <a:solidFill>
                <a:schemeClr val="bg1"/>
              </a:solidFill>
            </a:endParaRPr>
          </a:p>
        </p:txBody>
      </p:sp>
      <p:sp>
        <p:nvSpPr>
          <p:cNvPr id="5" name="TextBox 4"/>
          <p:cNvSpPr txBox="1"/>
          <p:nvPr/>
        </p:nvSpPr>
        <p:spPr>
          <a:xfrm>
            <a:off x="0" y="278674"/>
            <a:ext cx="9144000" cy="369332"/>
          </a:xfrm>
          <a:prstGeom prst="rect">
            <a:avLst/>
          </a:prstGeom>
          <a:noFill/>
        </p:spPr>
        <p:txBody>
          <a:bodyPr wrap="square" rtlCol="0">
            <a:spAutoFit/>
          </a:bodyPr>
          <a:lstStyle/>
          <a:p>
            <a:pPr algn="ctr"/>
            <a:r>
              <a:rPr lang="en-IE" dirty="0" smtClean="0"/>
              <a:t>Comment on where ice clouds are located and where water clouds are located</a:t>
            </a:r>
            <a:endParaRPr lang="en-GB"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01.png"/>
          <p:cNvPicPr>
            <a:picLocks noChangeAspect="1"/>
          </p:cNvPicPr>
          <p:nvPr/>
        </p:nvPicPr>
        <p:blipFill>
          <a:blip r:embed="rId2"/>
          <a:stretch>
            <a:fillRect/>
          </a:stretch>
        </p:blipFill>
        <p:spPr>
          <a:xfrm>
            <a:off x="0" y="855000"/>
            <a:ext cx="9144000" cy="6003000"/>
          </a:xfrm>
          <a:prstGeom prst="rect">
            <a:avLst/>
          </a:prstGeom>
        </p:spPr>
      </p:pic>
      <p:sp>
        <p:nvSpPr>
          <p:cNvPr id="4" name="TextBox 3"/>
          <p:cNvSpPr txBox="1"/>
          <p:nvPr/>
        </p:nvSpPr>
        <p:spPr>
          <a:xfrm>
            <a:off x="0" y="278674"/>
            <a:ext cx="9144000" cy="369332"/>
          </a:xfrm>
          <a:prstGeom prst="rect">
            <a:avLst/>
          </a:prstGeom>
          <a:noFill/>
        </p:spPr>
        <p:txBody>
          <a:bodyPr wrap="square" rtlCol="0">
            <a:spAutoFit/>
          </a:bodyPr>
          <a:lstStyle/>
          <a:p>
            <a:pPr algn="ctr"/>
            <a:r>
              <a:rPr lang="en-IE" dirty="0" smtClean="0"/>
              <a:t>Comment on where ice clouds are located and where water clouds are located</a:t>
            </a:r>
            <a:endParaRPr lang="en-GB" dirty="0"/>
          </a:p>
        </p:txBody>
      </p:sp>
      <p:sp>
        <p:nvSpPr>
          <p:cNvPr id="5" name="Oval 4"/>
          <p:cNvSpPr/>
          <p:nvPr/>
        </p:nvSpPr>
        <p:spPr>
          <a:xfrm rot="1800000">
            <a:off x="2938492" y="3616861"/>
            <a:ext cx="3431178" cy="63312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4310743" y="2656115"/>
            <a:ext cx="1522596" cy="369332"/>
          </a:xfrm>
          <a:prstGeom prst="rect">
            <a:avLst/>
          </a:prstGeom>
          <a:noFill/>
        </p:spPr>
        <p:txBody>
          <a:bodyPr wrap="none" rtlCol="0">
            <a:spAutoFit/>
          </a:bodyPr>
          <a:lstStyle/>
          <a:p>
            <a:r>
              <a:rPr lang="en-GB" dirty="0" smtClean="0"/>
              <a:t>Water clouds</a:t>
            </a:r>
            <a:endParaRPr lang="en-GB" dirty="0"/>
          </a:p>
        </p:txBody>
      </p:sp>
      <p:sp>
        <p:nvSpPr>
          <p:cNvPr id="7" name="TextBox 6"/>
          <p:cNvSpPr txBox="1"/>
          <p:nvPr/>
        </p:nvSpPr>
        <p:spPr>
          <a:xfrm>
            <a:off x="2590800" y="5908766"/>
            <a:ext cx="1522596" cy="369332"/>
          </a:xfrm>
          <a:prstGeom prst="rect">
            <a:avLst/>
          </a:prstGeom>
          <a:noFill/>
        </p:spPr>
        <p:txBody>
          <a:bodyPr wrap="none" rtlCol="0">
            <a:spAutoFit/>
          </a:bodyPr>
          <a:lstStyle/>
          <a:p>
            <a:r>
              <a:rPr lang="en-GB" dirty="0" smtClean="0"/>
              <a:t>Water clouds</a:t>
            </a:r>
            <a:endParaRPr lang="en-GB" dirty="0"/>
          </a:p>
        </p:txBody>
      </p:sp>
      <p:sp>
        <p:nvSpPr>
          <p:cNvPr id="8" name="TextBox 7"/>
          <p:cNvSpPr txBox="1"/>
          <p:nvPr/>
        </p:nvSpPr>
        <p:spPr>
          <a:xfrm>
            <a:off x="4554582" y="931817"/>
            <a:ext cx="1223412" cy="369332"/>
          </a:xfrm>
          <a:prstGeom prst="rect">
            <a:avLst/>
          </a:prstGeom>
          <a:noFill/>
        </p:spPr>
        <p:txBody>
          <a:bodyPr wrap="none" rtlCol="0">
            <a:spAutoFit/>
          </a:bodyPr>
          <a:lstStyle/>
          <a:p>
            <a:r>
              <a:rPr lang="en-GB" dirty="0" smtClean="0"/>
              <a:t>Ice clouds</a:t>
            </a:r>
            <a:endParaRPr lang="en-GB" dirty="0"/>
          </a:p>
        </p:txBody>
      </p:sp>
      <p:sp>
        <p:nvSpPr>
          <p:cNvPr id="9" name="TextBox 8"/>
          <p:cNvSpPr txBox="1"/>
          <p:nvPr/>
        </p:nvSpPr>
        <p:spPr>
          <a:xfrm>
            <a:off x="7798525" y="2050868"/>
            <a:ext cx="1223412" cy="369332"/>
          </a:xfrm>
          <a:prstGeom prst="rect">
            <a:avLst/>
          </a:prstGeom>
          <a:noFill/>
        </p:spPr>
        <p:txBody>
          <a:bodyPr wrap="none" rtlCol="0">
            <a:spAutoFit/>
          </a:bodyPr>
          <a:lstStyle/>
          <a:p>
            <a:r>
              <a:rPr lang="en-GB" dirty="0" smtClean="0"/>
              <a:t>Ice clouds</a:t>
            </a:r>
            <a:endParaRPr lang="en-GB" dirty="0"/>
          </a:p>
        </p:txBody>
      </p:sp>
      <p:sp>
        <p:nvSpPr>
          <p:cNvPr id="10" name="TextBox 9"/>
          <p:cNvSpPr txBox="1"/>
          <p:nvPr/>
        </p:nvSpPr>
        <p:spPr>
          <a:xfrm>
            <a:off x="4362994" y="3709851"/>
            <a:ext cx="312906" cy="369332"/>
          </a:xfrm>
          <a:prstGeom prst="rect">
            <a:avLst/>
          </a:prstGeom>
          <a:noFill/>
        </p:spPr>
        <p:txBody>
          <a:bodyPr wrap="none" rtlCol="0">
            <a:spAutoFit/>
          </a:bodyPr>
          <a:lstStyle/>
          <a:p>
            <a:r>
              <a:rPr lang="en-GB" dirty="0" smtClean="0"/>
              <a:t>?</a:t>
            </a:r>
            <a:endParaRPr lang="en-GB" dirty="0"/>
          </a:p>
        </p:txBody>
      </p:sp>
      <p:sp>
        <p:nvSpPr>
          <p:cNvPr id="11" name="TextBox 10"/>
          <p:cNvSpPr txBox="1"/>
          <p:nvPr/>
        </p:nvSpPr>
        <p:spPr>
          <a:xfrm>
            <a:off x="6866709" y="5107577"/>
            <a:ext cx="1569660" cy="646331"/>
          </a:xfrm>
          <a:prstGeom prst="rect">
            <a:avLst/>
          </a:prstGeom>
          <a:noFill/>
        </p:spPr>
        <p:txBody>
          <a:bodyPr wrap="none" rtlCol="0">
            <a:spAutoFit/>
          </a:bodyPr>
          <a:lstStyle/>
          <a:p>
            <a:pPr algn="ctr"/>
            <a:r>
              <a:rPr lang="en-GB" dirty="0" smtClean="0"/>
              <a:t>Water clouds</a:t>
            </a:r>
          </a:p>
          <a:p>
            <a:pPr algn="ctr"/>
            <a:r>
              <a:rPr lang="en-GB" dirty="0" smtClean="0"/>
              <a:t>above snow</a:t>
            </a:r>
            <a:endParaRPr lang="en-GB" dirty="0"/>
          </a:p>
        </p:txBody>
      </p:sp>
    </p:spTree>
    <p:extLst>
      <p:ext uri="{BB962C8B-B14F-4D97-AF65-F5344CB8AC3E}">
        <p14:creationId xmlns:p14="http://schemas.microsoft.com/office/powerpoint/2010/main" xmlns="" val="578326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_70_002.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56841" y="1610458"/>
            <a:ext cx="7190210" cy="3799742"/>
          </a:xfrm>
          <a:prstGeom prst="rect">
            <a:avLst/>
          </a:prstGeom>
        </p:spPr>
      </p:pic>
      <p:sp>
        <p:nvSpPr>
          <p:cNvPr id="6" name="TextBox 5"/>
          <p:cNvSpPr txBox="1"/>
          <p:nvPr/>
        </p:nvSpPr>
        <p:spPr>
          <a:xfrm>
            <a:off x="664314" y="635000"/>
            <a:ext cx="8174220" cy="984885"/>
          </a:xfrm>
          <a:prstGeom prst="rect">
            <a:avLst/>
          </a:prstGeom>
          <a:noFill/>
        </p:spPr>
        <p:txBody>
          <a:bodyPr wrap="none" rtlCol="0">
            <a:spAutoFit/>
          </a:bodyPr>
          <a:lstStyle/>
          <a:p>
            <a:pPr algn="ctr"/>
            <a:r>
              <a:rPr lang="en-US" sz="2200" dirty="0" smtClean="0"/>
              <a:t>MODIS Aqua True Color Image – bottom left section of previous image</a:t>
            </a:r>
          </a:p>
          <a:p>
            <a:pPr algn="ctr"/>
            <a:r>
              <a:rPr lang="en-US" dirty="0" smtClean="0"/>
              <a:t>Arrows show direction of the ship derived </a:t>
            </a:r>
          </a:p>
          <a:p>
            <a:pPr algn="ctr"/>
            <a:r>
              <a:rPr lang="en-US" dirty="0" smtClean="0"/>
              <a:t>From MODIS Terra Imagery (1 hr 40 min time difference)</a:t>
            </a:r>
            <a:endParaRPr lang="en-US" dirty="0"/>
          </a:p>
        </p:txBody>
      </p:sp>
    </p:spTree>
    <p:extLst>
      <p:ext uri="{BB962C8B-B14F-4D97-AF65-F5344CB8AC3E}">
        <p14:creationId xmlns:p14="http://schemas.microsoft.com/office/powerpoint/2010/main" xmlns="" val="7513582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700.png"/>
          <p:cNvPicPr>
            <a:picLocks noChangeAspect="1"/>
          </p:cNvPicPr>
          <p:nvPr/>
        </p:nvPicPr>
        <p:blipFill>
          <a:blip r:embed="rId2"/>
          <a:stretch>
            <a:fillRect/>
          </a:stretch>
        </p:blipFill>
        <p:spPr>
          <a:xfrm>
            <a:off x="216625" y="1677761"/>
            <a:ext cx="4320000" cy="3240000"/>
          </a:xfrm>
          <a:prstGeom prst="rect">
            <a:avLst/>
          </a:prstGeom>
        </p:spPr>
      </p:pic>
      <p:pic>
        <p:nvPicPr>
          <p:cNvPr id="4" name="Picture 3" descr="tfp.png"/>
          <p:cNvPicPr>
            <a:picLocks noChangeAspect="1"/>
          </p:cNvPicPr>
          <p:nvPr/>
        </p:nvPicPr>
        <p:blipFill>
          <a:blip r:embed="rId3"/>
          <a:stretch>
            <a:fillRect/>
          </a:stretch>
        </p:blipFill>
        <p:spPr>
          <a:xfrm>
            <a:off x="4631871" y="1677760"/>
            <a:ext cx="4320000" cy="3240000"/>
          </a:xfrm>
          <a:prstGeom prst="rect">
            <a:avLst/>
          </a:prstGeom>
        </p:spPr>
      </p:pic>
      <p:sp>
        <p:nvSpPr>
          <p:cNvPr id="5" name="TextBox 4"/>
          <p:cNvSpPr txBox="1"/>
          <p:nvPr/>
        </p:nvSpPr>
        <p:spPr>
          <a:xfrm>
            <a:off x="0" y="5974079"/>
            <a:ext cx="9144000" cy="646331"/>
          </a:xfrm>
          <a:prstGeom prst="rect">
            <a:avLst/>
          </a:prstGeom>
          <a:noFill/>
        </p:spPr>
        <p:txBody>
          <a:bodyPr wrap="square" rtlCol="0">
            <a:spAutoFit/>
          </a:bodyPr>
          <a:lstStyle/>
          <a:p>
            <a:pPr algn="ctr"/>
            <a:r>
              <a:rPr lang="en-IE" dirty="0" smtClean="0"/>
              <a:t>Analyze the following ECMWF NWP parameters: temperature advection at 700 </a:t>
            </a:r>
            <a:r>
              <a:rPr lang="en-IE" dirty="0" err="1" smtClean="0"/>
              <a:t>hPa</a:t>
            </a:r>
            <a:r>
              <a:rPr lang="en-IE" dirty="0" smtClean="0"/>
              <a:t> (TA700), Thermal Front Parameter (TFP), 1000 </a:t>
            </a:r>
            <a:r>
              <a:rPr lang="en-IE" dirty="0" err="1" smtClean="0"/>
              <a:t>hPa</a:t>
            </a:r>
            <a:r>
              <a:rPr lang="en-IE" dirty="0" smtClean="0"/>
              <a:t> divergence field (DIV1000)</a:t>
            </a:r>
          </a:p>
        </p:txBody>
      </p:sp>
      <p:sp>
        <p:nvSpPr>
          <p:cNvPr id="7" name="TextBox 6"/>
          <p:cNvSpPr txBox="1"/>
          <p:nvPr/>
        </p:nvSpPr>
        <p:spPr>
          <a:xfrm>
            <a:off x="548640" y="1297577"/>
            <a:ext cx="4690323" cy="369332"/>
          </a:xfrm>
          <a:prstGeom prst="rect">
            <a:avLst/>
          </a:prstGeom>
          <a:noFill/>
        </p:spPr>
        <p:txBody>
          <a:bodyPr wrap="none" rtlCol="0">
            <a:spAutoFit/>
          </a:bodyPr>
          <a:lstStyle/>
          <a:p>
            <a:r>
              <a:rPr lang="en-GB" dirty="0" smtClean="0"/>
              <a:t>TA 700 </a:t>
            </a:r>
            <a:r>
              <a:rPr lang="en-GB" dirty="0" err="1" smtClean="0"/>
              <a:t>hPa</a:t>
            </a:r>
            <a:r>
              <a:rPr lang="en-GB" dirty="0" smtClean="0"/>
              <a:t>                                             TFP</a:t>
            </a:r>
            <a:endParaRPr lang="en-GB" dirty="0"/>
          </a:p>
        </p:txBody>
      </p:sp>
      <p:sp>
        <p:nvSpPr>
          <p:cNvPr id="8" name="TextBox 7">
            <a:hlinkClick r:id="rId4"/>
          </p:cNvPr>
          <p:cNvSpPr txBox="1"/>
          <p:nvPr/>
        </p:nvSpPr>
        <p:spPr>
          <a:xfrm>
            <a:off x="3840480" y="5138057"/>
            <a:ext cx="1287532" cy="646331"/>
          </a:xfrm>
          <a:prstGeom prst="rect">
            <a:avLst/>
          </a:prstGeom>
          <a:solidFill>
            <a:schemeClr val="accent1"/>
          </a:solidFill>
          <a:ln w="15875">
            <a:solidFill>
              <a:schemeClr val="bg1"/>
            </a:solidFill>
          </a:ln>
        </p:spPr>
        <p:txBody>
          <a:bodyPr wrap="none" rtlCol="0">
            <a:spAutoFit/>
          </a:bodyPr>
          <a:lstStyle/>
          <a:p>
            <a:r>
              <a:rPr lang="en-GB" sz="3600" dirty="0" err="1" smtClean="0"/>
              <a:t>ePort</a:t>
            </a:r>
            <a:endParaRPr lang="en-GB" sz="3600" dirty="0"/>
          </a:p>
        </p:txBody>
      </p:sp>
      <p:sp>
        <p:nvSpPr>
          <p:cNvPr id="9" name="TextBox 8"/>
          <p:cNvSpPr txBox="1"/>
          <p:nvPr/>
        </p:nvSpPr>
        <p:spPr>
          <a:xfrm>
            <a:off x="1933303" y="252549"/>
            <a:ext cx="5250155" cy="646331"/>
          </a:xfrm>
          <a:prstGeom prst="rect">
            <a:avLst/>
          </a:prstGeom>
          <a:noFill/>
        </p:spPr>
        <p:txBody>
          <a:bodyPr wrap="none" rtlCol="0">
            <a:spAutoFit/>
          </a:bodyPr>
          <a:lstStyle/>
          <a:p>
            <a:pPr algn="ctr"/>
            <a:r>
              <a:rPr lang="en-IE" dirty="0" smtClean="0"/>
              <a:t>Analyze </a:t>
            </a:r>
            <a:r>
              <a:rPr lang="en-IE" dirty="0" smtClean="0"/>
              <a:t>the cloud system over UK, the North </a:t>
            </a:r>
            <a:r>
              <a:rPr lang="en-IE" dirty="0" smtClean="0"/>
              <a:t>Sea</a:t>
            </a:r>
            <a:br>
              <a:rPr lang="en-IE" dirty="0" smtClean="0"/>
            </a:br>
            <a:r>
              <a:rPr lang="en-IE" dirty="0" smtClean="0"/>
              <a:t>and </a:t>
            </a:r>
            <a:r>
              <a:rPr lang="en-IE" dirty="0" smtClean="0"/>
              <a:t>Germany in terms of conceptual models</a:t>
            </a:r>
            <a:endParaRPr lang="en-GB"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cs_2.png"/>
          <p:cNvPicPr>
            <a:picLocks noChangeAspect="1"/>
          </p:cNvPicPr>
          <p:nvPr/>
        </p:nvPicPr>
        <p:blipFill>
          <a:blip r:embed="rId2"/>
          <a:stretch>
            <a:fillRect/>
          </a:stretch>
        </p:blipFill>
        <p:spPr>
          <a:xfrm>
            <a:off x="0" y="95250"/>
            <a:ext cx="8582025" cy="6762750"/>
          </a:xfrm>
          <a:prstGeom prst="rect">
            <a:avLst/>
          </a:prstGeom>
        </p:spPr>
      </p:pic>
      <p:pic>
        <p:nvPicPr>
          <p:cNvPr id="3" name="Picture 2" descr="vcs.png"/>
          <p:cNvPicPr>
            <a:picLocks noChangeAspect="1"/>
          </p:cNvPicPr>
          <p:nvPr/>
        </p:nvPicPr>
        <p:blipFill>
          <a:blip r:embed="rId3"/>
          <a:stretch>
            <a:fillRect/>
          </a:stretch>
        </p:blipFill>
        <p:spPr>
          <a:xfrm>
            <a:off x="6457448" y="0"/>
            <a:ext cx="2686552" cy="2093867"/>
          </a:xfrm>
          <a:prstGeom prst="rect">
            <a:avLst/>
          </a:prstGeom>
        </p:spPr>
      </p:pic>
      <p:sp>
        <p:nvSpPr>
          <p:cNvPr id="5" name="TextBox 4"/>
          <p:cNvSpPr txBox="1"/>
          <p:nvPr/>
        </p:nvSpPr>
        <p:spPr>
          <a:xfrm>
            <a:off x="6740434" y="0"/>
            <a:ext cx="2159726" cy="646331"/>
          </a:xfrm>
          <a:prstGeom prst="rect">
            <a:avLst/>
          </a:prstGeom>
          <a:noFill/>
        </p:spPr>
        <p:txBody>
          <a:bodyPr wrap="square" rtlCol="0">
            <a:spAutoFit/>
          </a:bodyPr>
          <a:lstStyle/>
          <a:p>
            <a:pPr algn="ctr"/>
            <a:r>
              <a:rPr lang="en-IE" dirty="0" smtClean="0"/>
              <a:t>Analyze a vertical cross section </a:t>
            </a:r>
            <a:endParaRPr lang="en-GB"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01.png"/>
          <p:cNvPicPr>
            <a:picLocks noChangeAspect="1"/>
          </p:cNvPicPr>
          <p:nvPr/>
        </p:nvPicPr>
        <p:blipFill>
          <a:blip r:embed="rId2"/>
          <a:stretch>
            <a:fillRect/>
          </a:stretch>
        </p:blipFill>
        <p:spPr>
          <a:xfrm>
            <a:off x="0" y="-360000"/>
            <a:ext cx="9144000" cy="7274300"/>
          </a:xfrm>
          <a:prstGeom prst="rect">
            <a:avLst/>
          </a:prstGeom>
        </p:spPr>
      </p:pic>
      <p:sp>
        <p:nvSpPr>
          <p:cNvPr id="4" name="TextBox 3"/>
          <p:cNvSpPr txBox="1"/>
          <p:nvPr/>
        </p:nvSpPr>
        <p:spPr>
          <a:xfrm>
            <a:off x="0" y="113211"/>
            <a:ext cx="9144000" cy="369332"/>
          </a:xfrm>
          <a:prstGeom prst="rect">
            <a:avLst/>
          </a:prstGeom>
          <a:noFill/>
        </p:spPr>
        <p:txBody>
          <a:bodyPr wrap="square" rtlCol="0">
            <a:spAutoFit/>
          </a:bodyPr>
          <a:lstStyle/>
          <a:p>
            <a:pPr algn="ctr"/>
            <a:r>
              <a:rPr lang="en-IE" dirty="0" smtClean="0"/>
              <a:t>Precipitating Clouds product (NWC SAF)</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7772400" cy="914400"/>
          </a:xfrm>
        </p:spPr>
        <p:txBody>
          <a:bodyPr/>
          <a:lstStyle/>
          <a:p>
            <a:pPr>
              <a:defRPr/>
            </a:pPr>
            <a:endParaRPr lang="en-GB"/>
          </a:p>
        </p:txBody>
      </p:sp>
      <p:pic>
        <p:nvPicPr>
          <p:cNvPr id="18435" name="Picture 2" descr="2013_11_06_1200_m10_rgb_daymicro.jpg"/>
          <p:cNvPicPr>
            <a:picLocks noChangeAspect="1"/>
          </p:cNvPicPr>
          <p:nvPr/>
        </p:nvPicPr>
        <p:blipFill>
          <a:blip r:embed="rId2"/>
          <a:srcRect/>
          <a:stretch>
            <a:fillRect/>
          </a:stretch>
        </p:blipFill>
        <p:spPr bwMode="auto">
          <a:xfrm>
            <a:off x="0" y="-461963"/>
            <a:ext cx="9144000" cy="7319963"/>
          </a:xfrm>
          <a:prstGeom prst="rect">
            <a:avLst/>
          </a:prstGeom>
          <a:noFill/>
          <a:ln w="9525">
            <a:noFill/>
            <a:miter lim="800000"/>
            <a:headEnd/>
            <a:tailEnd/>
          </a:ln>
        </p:spPr>
      </p:pic>
      <p:cxnSp>
        <p:nvCxnSpPr>
          <p:cNvPr id="5" name="Straight Arrow Connector 4"/>
          <p:cNvCxnSpPr/>
          <p:nvPr/>
        </p:nvCxnSpPr>
        <p:spPr>
          <a:xfrm flipH="1" flipV="1">
            <a:off x="5765074" y="3535681"/>
            <a:ext cx="34835" cy="133241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37" name="TextBox 5"/>
          <p:cNvSpPr txBox="1">
            <a:spLocks noChangeArrowheads="1"/>
          </p:cNvSpPr>
          <p:nvPr/>
        </p:nvSpPr>
        <p:spPr bwMode="auto">
          <a:xfrm>
            <a:off x="3413125" y="4946650"/>
            <a:ext cx="4621213" cy="923925"/>
          </a:xfrm>
          <a:prstGeom prst="rect">
            <a:avLst/>
          </a:prstGeom>
          <a:noFill/>
          <a:ln w="9525">
            <a:noFill/>
            <a:miter lim="800000"/>
            <a:headEnd/>
            <a:tailEnd/>
          </a:ln>
        </p:spPr>
        <p:txBody>
          <a:bodyPr wrap="none">
            <a:spAutoFit/>
          </a:bodyPr>
          <a:lstStyle/>
          <a:p>
            <a:pPr algn="ctr"/>
            <a:r>
              <a:rPr lang="en-GB"/>
              <a:t>Supercooled cloud</a:t>
            </a:r>
          </a:p>
          <a:p>
            <a:pPr algn="ctr"/>
            <a:r>
              <a:rPr lang="en-GB"/>
              <a:t>(warm front – strong upper level NW winds)</a:t>
            </a:r>
          </a:p>
          <a:p>
            <a:pPr algn="ctr"/>
            <a:r>
              <a:rPr lang="en-GB"/>
              <a:t>BT IR10.8 around -30 to -33 deg C !!</a:t>
            </a:r>
          </a:p>
        </p:txBody>
      </p:sp>
      <p:sp>
        <p:nvSpPr>
          <p:cNvPr id="18438" name="TextBox 7"/>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en-GB"/>
              <a:t>6 Nov 2013, 12:00 UTC (source: EUMeTrain ePort)</a:t>
            </a:r>
          </a:p>
          <a:p>
            <a:pPr algn="ctr"/>
            <a:r>
              <a:rPr lang="en-GB"/>
              <a:t>Day Microphysics RGB</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7772400" cy="914400"/>
          </a:xfrm>
        </p:spPr>
        <p:txBody>
          <a:bodyPr/>
          <a:lstStyle/>
          <a:p>
            <a:pPr>
              <a:defRPr/>
            </a:pPr>
            <a:endParaRPr lang="en-GB"/>
          </a:p>
        </p:txBody>
      </p:sp>
      <p:pic>
        <p:nvPicPr>
          <p:cNvPr id="19459" name="Picture 2" descr="2013_11_06_1200_m10_cth.jpg"/>
          <p:cNvPicPr>
            <a:picLocks noChangeAspect="1"/>
          </p:cNvPicPr>
          <p:nvPr/>
        </p:nvPicPr>
        <p:blipFill>
          <a:blip r:embed="rId2"/>
          <a:srcRect/>
          <a:stretch>
            <a:fillRect/>
          </a:stretch>
        </p:blipFill>
        <p:spPr bwMode="auto">
          <a:xfrm>
            <a:off x="0" y="-438150"/>
            <a:ext cx="9144000" cy="7296150"/>
          </a:xfrm>
          <a:prstGeom prst="rect">
            <a:avLst/>
          </a:prstGeom>
          <a:noFill/>
          <a:ln w="9525">
            <a:noFill/>
            <a:miter lim="800000"/>
            <a:headEnd/>
            <a:tailEnd/>
          </a:ln>
        </p:spPr>
      </p:pic>
      <p:sp>
        <p:nvSpPr>
          <p:cNvPr id="19460" name="TextBox 3"/>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en-GB"/>
              <a:t>6 Nov 2013, 12:00 UTC (source: EUMeTrain ePort)</a:t>
            </a:r>
          </a:p>
          <a:p>
            <a:pPr algn="ctr"/>
            <a:r>
              <a:rPr lang="en-GB"/>
              <a:t>Cloud Top Height Product</a:t>
            </a:r>
          </a:p>
        </p:txBody>
      </p:sp>
      <p:cxnSp>
        <p:nvCxnSpPr>
          <p:cNvPr id="5" name="Straight Arrow Connector 4"/>
          <p:cNvCxnSpPr/>
          <p:nvPr/>
        </p:nvCxnSpPr>
        <p:spPr>
          <a:xfrm flipH="1" flipV="1">
            <a:off x="5765074" y="3535681"/>
            <a:ext cx="34835" cy="133241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62" name="TextBox 5"/>
          <p:cNvSpPr txBox="1">
            <a:spLocks noChangeArrowheads="1"/>
          </p:cNvSpPr>
          <p:nvPr/>
        </p:nvSpPr>
        <p:spPr bwMode="auto">
          <a:xfrm>
            <a:off x="4259263" y="4946650"/>
            <a:ext cx="2928937" cy="369888"/>
          </a:xfrm>
          <a:prstGeom prst="rect">
            <a:avLst/>
          </a:prstGeom>
          <a:noFill/>
          <a:ln w="9525">
            <a:noFill/>
            <a:miter lim="800000"/>
            <a:headEnd/>
            <a:tailEnd/>
          </a:ln>
        </p:spPr>
        <p:txBody>
          <a:bodyPr wrap="none">
            <a:spAutoFit/>
          </a:bodyPr>
          <a:lstStyle/>
          <a:p>
            <a:pPr algn="ctr"/>
            <a:r>
              <a:rPr lang="en-GB"/>
              <a:t>Cloud is at 7-8 km height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7772400" cy="914400"/>
          </a:xfrm>
        </p:spPr>
        <p:txBody>
          <a:bodyPr/>
          <a:lstStyle/>
          <a:p>
            <a:pPr>
              <a:defRPr/>
            </a:pPr>
            <a:endParaRPr lang="en-GB"/>
          </a:p>
        </p:txBody>
      </p:sp>
      <p:pic>
        <p:nvPicPr>
          <p:cNvPr id="20483" name="Picture 2" descr="2013_11_06_1200_m10_rgb_daymicro_h300.jpg"/>
          <p:cNvPicPr>
            <a:picLocks noChangeAspect="1"/>
          </p:cNvPicPr>
          <p:nvPr/>
        </p:nvPicPr>
        <p:blipFill>
          <a:blip r:embed="rId2"/>
          <a:srcRect/>
          <a:stretch>
            <a:fillRect/>
          </a:stretch>
        </p:blipFill>
        <p:spPr bwMode="auto">
          <a:xfrm>
            <a:off x="0" y="0"/>
            <a:ext cx="9144000" cy="7273925"/>
          </a:xfrm>
          <a:prstGeom prst="rect">
            <a:avLst/>
          </a:prstGeom>
          <a:noFill/>
          <a:ln w="9525">
            <a:noFill/>
            <a:miter lim="800000"/>
            <a:headEnd/>
            <a:tailEnd/>
          </a:ln>
        </p:spPr>
      </p:pic>
      <p:sp>
        <p:nvSpPr>
          <p:cNvPr id="20484" name="TextBox 3"/>
          <p:cNvSpPr txBox="1">
            <a:spLocks noChangeArrowheads="1"/>
          </p:cNvSpPr>
          <p:nvPr/>
        </p:nvSpPr>
        <p:spPr bwMode="auto">
          <a:xfrm>
            <a:off x="192088" y="6313488"/>
            <a:ext cx="5421312" cy="369887"/>
          </a:xfrm>
          <a:prstGeom prst="rect">
            <a:avLst/>
          </a:prstGeom>
          <a:noFill/>
          <a:ln w="9525">
            <a:noFill/>
            <a:miter lim="800000"/>
            <a:headEnd/>
            <a:tailEnd/>
          </a:ln>
        </p:spPr>
        <p:txBody>
          <a:bodyPr wrap="none">
            <a:spAutoFit/>
          </a:bodyPr>
          <a:lstStyle/>
          <a:p>
            <a:r>
              <a:rPr lang="en-GB"/>
              <a:t>6 Nov 2013, 12:00 UTC (source: EUMeTrain ePort)</a:t>
            </a:r>
          </a:p>
        </p:txBody>
      </p:sp>
      <p:sp>
        <p:nvSpPr>
          <p:cNvPr id="5" name="TextBox 4"/>
          <p:cNvSpPr txBox="1"/>
          <p:nvPr/>
        </p:nvSpPr>
        <p:spPr>
          <a:xfrm>
            <a:off x="0" y="0"/>
            <a:ext cx="3724275" cy="646113"/>
          </a:xfrm>
          <a:prstGeom prst="rect">
            <a:avLst/>
          </a:prstGeom>
          <a:solidFill>
            <a:schemeClr val="tx2">
              <a:lumMod val="25000"/>
            </a:schemeClr>
          </a:solidFill>
        </p:spPr>
        <p:txBody>
          <a:bodyPr wrap="none">
            <a:spAutoFit/>
          </a:bodyPr>
          <a:lstStyle/>
          <a:p>
            <a:pPr algn="ctr">
              <a:defRPr/>
            </a:pPr>
            <a:r>
              <a:rPr lang="en-GB" dirty="0">
                <a:ea typeface="ＭＳ Ｐゴシック" pitchFamily="-112" charset="-128"/>
              </a:rPr>
              <a:t>Zoom of previous RGB image</a:t>
            </a:r>
          </a:p>
          <a:p>
            <a:pPr algn="ctr">
              <a:defRPr/>
            </a:pPr>
            <a:r>
              <a:rPr lang="en-GB" dirty="0">
                <a:ea typeface="ＭＳ Ｐゴシック" pitchFamily="-112" charset="-128"/>
              </a:rPr>
              <a:t>With 300 </a:t>
            </a:r>
            <a:r>
              <a:rPr lang="en-GB" dirty="0" err="1">
                <a:ea typeface="ＭＳ Ｐゴシック" pitchFamily="-112" charset="-128"/>
              </a:rPr>
              <a:t>hPa</a:t>
            </a:r>
            <a:r>
              <a:rPr lang="en-GB" dirty="0">
                <a:ea typeface="ＭＳ Ｐゴシック" pitchFamily="-112" charset="-128"/>
              </a:rPr>
              <a:t> absolute topography</a:t>
            </a:r>
          </a:p>
        </p:txBody>
      </p:sp>
      <p:sp>
        <p:nvSpPr>
          <p:cNvPr id="20486" name="TextBox 5"/>
          <p:cNvSpPr txBox="1">
            <a:spLocks noChangeArrowheads="1"/>
          </p:cNvSpPr>
          <p:nvPr/>
        </p:nvSpPr>
        <p:spPr bwMode="auto">
          <a:xfrm>
            <a:off x="5330825" y="4946650"/>
            <a:ext cx="787400" cy="369888"/>
          </a:xfrm>
          <a:prstGeom prst="rect">
            <a:avLst/>
          </a:prstGeom>
          <a:noFill/>
          <a:ln w="9525">
            <a:noFill/>
            <a:miter lim="800000"/>
            <a:headEnd/>
            <a:tailEnd/>
          </a:ln>
        </p:spPr>
        <p:txBody>
          <a:bodyPr wrap="none">
            <a:spAutoFit/>
          </a:bodyPr>
          <a:lstStyle/>
          <a:p>
            <a:pPr algn="ctr"/>
            <a:r>
              <a:rPr lang="en-GB"/>
              <a:t>below</a:t>
            </a:r>
          </a:p>
        </p:txBody>
      </p:sp>
      <p:sp>
        <p:nvSpPr>
          <p:cNvPr id="7" name="TextBox 6"/>
          <p:cNvSpPr txBox="1"/>
          <p:nvPr/>
        </p:nvSpPr>
        <p:spPr>
          <a:xfrm>
            <a:off x="4997450" y="2273300"/>
            <a:ext cx="4146550" cy="922338"/>
          </a:xfrm>
          <a:prstGeom prst="rect">
            <a:avLst/>
          </a:prstGeom>
          <a:solidFill>
            <a:schemeClr val="tx2">
              <a:lumMod val="25000"/>
            </a:schemeClr>
          </a:solidFill>
        </p:spPr>
        <p:txBody>
          <a:bodyPr wrap="none">
            <a:spAutoFit/>
          </a:bodyPr>
          <a:lstStyle/>
          <a:p>
            <a:pPr>
              <a:defRPr/>
            </a:pPr>
            <a:r>
              <a:rPr lang="en-GB" dirty="0">
                <a:ea typeface="ＭＳ Ｐゴシック" pitchFamily="-112" charset="-128"/>
              </a:rPr>
              <a:t>Multi-layer (2 layers) cloud:</a:t>
            </a:r>
          </a:p>
          <a:p>
            <a:pPr>
              <a:defRPr/>
            </a:pPr>
            <a:r>
              <a:rPr lang="en-GB" dirty="0">
                <a:ea typeface="ＭＳ Ｐゴシック" pitchFamily="-112" charset="-128"/>
              </a:rPr>
              <a:t>Lower warm water cloud at about 1 km</a:t>
            </a:r>
          </a:p>
          <a:p>
            <a:pPr>
              <a:defRPr/>
            </a:pPr>
            <a:r>
              <a:rPr lang="en-GB" dirty="0">
                <a:ea typeface="ＭＳ Ｐゴシック" pitchFamily="-112" charset="-128"/>
              </a:rPr>
              <a:t>Upper </a:t>
            </a:r>
            <a:r>
              <a:rPr lang="en-GB" dirty="0" err="1">
                <a:ea typeface="ＭＳ Ｐゴシック" pitchFamily="-112" charset="-128"/>
              </a:rPr>
              <a:t>supercooled</a:t>
            </a:r>
            <a:r>
              <a:rPr lang="en-GB" dirty="0">
                <a:ea typeface="ＭＳ Ｐゴシック" pitchFamily="-112" charset="-128"/>
              </a:rPr>
              <a:t> cloud at 7-8 km</a:t>
            </a:r>
          </a:p>
        </p:txBody>
      </p:sp>
      <p:cxnSp>
        <p:nvCxnSpPr>
          <p:cNvPr id="8" name="Straight Arrow Connector 7"/>
          <p:cNvCxnSpPr/>
          <p:nvPr/>
        </p:nvCxnSpPr>
        <p:spPr>
          <a:xfrm flipH="1">
            <a:off x="4676504" y="3091543"/>
            <a:ext cx="330925" cy="435428"/>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7" idx="1"/>
          </p:cNvCxnSpPr>
          <p:nvPr/>
        </p:nvCxnSpPr>
        <p:spPr>
          <a:xfrm flipH="1">
            <a:off x="4145280" y="2734603"/>
            <a:ext cx="851431" cy="1132003"/>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1.png"/>
          <p:cNvPicPr>
            <a:picLocks noChangeAspect="1"/>
          </p:cNvPicPr>
          <p:nvPr/>
        </p:nvPicPr>
        <p:blipFill>
          <a:blip r:embed="rId2"/>
          <a:stretch>
            <a:fillRect/>
          </a:stretch>
        </p:blipFill>
        <p:spPr>
          <a:xfrm>
            <a:off x="-487681" y="0"/>
            <a:ext cx="10446369" cy="6858000"/>
          </a:xfrm>
          <a:prstGeom prst="rect">
            <a:avLst/>
          </a:prstGeom>
        </p:spPr>
      </p:pic>
      <p:sp>
        <p:nvSpPr>
          <p:cNvPr id="5" name="TextBox 4"/>
          <p:cNvSpPr txBox="1"/>
          <p:nvPr/>
        </p:nvSpPr>
        <p:spPr>
          <a:xfrm>
            <a:off x="3805646" y="4929052"/>
            <a:ext cx="2249334" cy="369332"/>
          </a:xfrm>
          <a:prstGeom prst="rect">
            <a:avLst/>
          </a:prstGeom>
          <a:noFill/>
        </p:spPr>
        <p:txBody>
          <a:bodyPr wrap="none" rtlCol="0">
            <a:spAutoFit/>
          </a:bodyPr>
          <a:lstStyle/>
          <a:p>
            <a:r>
              <a:rPr lang="en-GB" dirty="0" err="1" smtClean="0"/>
              <a:t>Distrails</a:t>
            </a:r>
            <a:r>
              <a:rPr lang="en-GB" dirty="0" smtClean="0"/>
              <a:t> (ice clouds)</a:t>
            </a:r>
            <a:endParaRPr lang="en-GB" dirty="0"/>
          </a:p>
        </p:txBody>
      </p:sp>
      <p:cxnSp>
        <p:nvCxnSpPr>
          <p:cNvPr id="6" name="Straight Arrow Connector 5"/>
          <p:cNvCxnSpPr/>
          <p:nvPr/>
        </p:nvCxnSpPr>
        <p:spPr>
          <a:xfrm flipV="1">
            <a:off x="5033554" y="2917372"/>
            <a:ext cx="687978" cy="2037805"/>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4284617" y="3944984"/>
            <a:ext cx="478972" cy="1001485"/>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0" y="243840"/>
            <a:ext cx="9144000" cy="646113"/>
          </a:xfrm>
          <a:prstGeom prst="rect">
            <a:avLst/>
          </a:prstGeom>
          <a:noFill/>
          <a:ln w="9525">
            <a:noFill/>
            <a:miter lim="800000"/>
            <a:headEnd/>
            <a:tailEnd/>
          </a:ln>
        </p:spPr>
        <p:txBody>
          <a:bodyPr>
            <a:spAutoFit/>
          </a:bodyPr>
          <a:lstStyle/>
          <a:p>
            <a:pPr algn="ctr"/>
            <a:r>
              <a:rPr lang="en-GB" dirty="0"/>
              <a:t>6 Nov </a:t>
            </a:r>
            <a:r>
              <a:rPr lang="en-GB" dirty="0" smtClean="0"/>
              <a:t>2013 </a:t>
            </a:r>
            <a:r>
              <a:rPr lang="en-GB" dirty="0"/>
              <a:t>, </a:t>
            </a:r>
            <a:r>
              <a:rPr lang="en-GB" dirty="0" err="1" smtClean="0"/>
              <a:t>Metop</a:t>
            </a:r>
            <a:r>
              <a:rPr lang="en-GB" dirty="0" smtClean="0"/>
              <a:t> AVHRR</a:t>
            </a:r>
            <a:endParaRPr lang="en-GB" dirty="0"/>
          </a:p>
          <a:p>
            <a:pPr algn="ctr"/>
            <a:r>
              <a:rPr lang="en-GB" dirty="0"/>
              <a:t>Day Natural Colours </a:t>
            </a:r>
            <a:r>
              <a:rPr lang="en-GB" dirty="0" smtClean="0"/>
              <a:t>RGB</a:t>
            </a:r>
            <a:endParaRPr lang="en-GB"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311061100_npp_VIIRS-NCOL_complexClouds-DE.png"/>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2908663" y="3918858"/>
            <a:ext cx="2249334" cy="369332"/>
          </a:xfrm>
          <a:prstGeom prst="rect">
            <a:avLst/>
          </a:prstGeom>
          <a:noFill/>
        </p:spPr>
        <p:txBody>
          <a:bodyPr wrap="none" rtlCol="0">
            <a:spAutoFit/>
          </a:bodyPr>
          <a:lstStyle/>
          <a:p>
            <a:r>
              <a:rPr lang="en-GB" dirty="0" err="1" smtClean="0"/>
              <a:t>Distrails</a:t>
            </a:r>
            <a:r>
              <a:rPr lang="en-GB" dirty="0" smtClean="0"/>
              <a:t> (ice clouds)</a:t>
            </a:r>
            <a:endParaRPr lang="en-GB" dirty="0"/>
          </a:p>
        </p:txBody>
      </p:sp>
      <p:cxnSp>
        <p:nvCxnSpPr>
          <p:cNvPr id="6" name="Straight Arrow Connector 5"/>
          <p:cNvCxnSpPr/>
          <p:nvPr/>
        </p:nvCxnSpPr>
        <p:spPr>
          <a:xfrm flipV="1">
            <a:off x="3988526" y="2769327"/>
            <a:ext cx="391886" cy="1097279"/>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3361508" y="2812870"/>
            <a:ext cx="478972" cy="1001485"/>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4"/>
          <p:cNvSpPr txBox="1">
            <a:spLocks noChangeArrowheads="1"/>
          </p:cNvSpPr>
          <p:nvPr/>
        </p:nvSpPr>
        <p:spPr bwMode="auto">
          <a:xfrm>
            <a:off x="0" y="243840"/>
            <a:ext cx="9144000" cy="646113"/>
          </a:xfrm>
          <a:prstGeom prst="rect">
            <a:avLst/>
          </a:prstGeom>
          <a:noFill/>
          <a:ln w="9525">
            <a:noFill/>
            <a:miter lim="800000"/>
            <a:headEnd/>
            <a:tailEnd/>
          </a:ln>
        </p:spPr>
        <p:txBody>
          <a:bodyPr>
            <a:spAutoFit/>
          </a:bodyPr>
          <a:lstStyle/>
          <a:p>
            <a:pPr algn="ctr"/>
            <a:r>
              <a:rPr lang="en-GB" dirty="0"/>
              <a:t>6 Nov 2013, 11:00 UTC , NPP VIIRS</a:t>
            </a:r>
          </a:p>
          <a:p>
            <a:pPr algn="ctr"/>
            <a:r>
              <a:rPr lang="en-GB" dirty="0"/>
              <a:t>Day Natural Colours </a:t>
            </a:r>
            <a:r>
              <a:rPr lang="en-GB" dirty="0" smtClean="0"/>
              <a:t>RGB (from HP Roesli)</a:t>
            </a:r>
            <a:endParaRPr lang="en-GB"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3066" y="336844"/>
            <a:ext cx="7933773" cy="1384995"/>
          </a:xfrm>
          <a:prstGeom prst="rect">
            <a:avLst/>
          </a:prstGeom>
          <a:noFill/>
        </p:spPr>
        <p:txBody>
          <a:bodyPr wrap="square" rtlCol="0">
            <a:spAutoFit/>
          </a:bodyPr>
          <a:lstStyle/>
          <a:p>
            <a:pPr algn="ctr"/>
            <a:r>
              <a:rPr lang="en-IE" sz="2800" dirty="0" smtClean="0"/>
              <a:t>Which RGB product shows these holes with the best contrast?</a:t>
            </a:r>
          </a:p>
          <a:p>
            <a:endParaRPr lang="en-GB" sz="2800" dirty="0"/>
          </a:p>
        </p:txBody>
      </p:sp>
      <p:sp>
        <p:nvSpPr>
          <p:cNvPr id="6" name="TextBox 5"/>
          <p:cNvSpPr txBox="1"/>
          <p:nvPr/>
        </p:nvSpPr>
        <p:spPr>
          <a:xfrm>
            <a:off x="888274" y="2508069"/>
            <a:ext cx="6966857" cy="1815882"/>
          </a:xfrm>
          <a:prstGeom prst="rect">
            <a:avLst/>
          </a:prstGeom>
          <a:noFill/>
        </p:spPr>
        <p:txBody>
          <a:bodyPr wrap="square" rtlCol="0">
            <a:spAutoFit/>
          </a:bodyPr>
          <a:lstStyle/>
          <a:p>
            <a:pPr marL="357188" indent="-357188">
              <a:buFont typeface="Arial" pitchFamily="34" charset="0"/>
              <a:buChar char="•"/>
            </a:pPr>
            <a:r>
              <a:rPr lang="en-GB" sz="2800" dirty="0" smtClean="0"/>
              <a:t>RGB </a:t>
            </a:r>
            <a:r>
              <a:rPr lang="en-GB" sz="2800" dirty="0" smtClean="0"/>
              <a:t>Day Natural Colour</a:t>
            </a:r>
          </a:p>
          <a:p>
            <a:pPr marL="357188" indent="-357188">
              <a:buFont typeface="Arial" pitchFamily="34" charset="0"/>
              <a:buChar char="•"/>
            </a:pPr>
            <a:r>
              <a:rPr lang="en-GB" sz="2800" dirty="0" smtClean="0"/>
              <a:t>RGB Day Microphysics</a:t>
            </a:r>
          </a:p>
          <a:p>
            <a:pPr marL="357188" indent="-357188">
              <a:buFont typeface="Arial" pitchFamily="34" charset="0"/>
              <a:buChar char="•"/>
            </a:pPr>
            <a:r>
              <a:rPr lang="en-GB" sz="2800" dirty="0" smtClean="0"/>
              <a:t>RGB Dust (24h Microphysics)</a:t>
            </a:r>
          </a:p>
          <a:p>
            <a:pPr marL="357188" indent="-357188">
              <a:buFont typeface="Arial" pitchFamily="34" charset="0"/>
              <a:buChar char="•"/>
            </a:pPr>
            <a:r>
              <a:rPr lang="en-GB" sz="2800" dirty="0" smtClean="0"/>
              <a:t>RGB Convection</a:t>
            </a:r>
            <a:endParaRPr lang="en-GB" sz="2800"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7772400" cy="914400"/>
          </a:xfrm>
        </p:spPr>
        <p:txBody>
          <a:bodyPr/>
          <a:lstStyle/>
          <a:p>
            <a:pPr>
              <a:defRPr/>
            </a:pPr>
            <a:endParaRPr lang="en-GB"/>
          </a:p>
        </p:txBody>
      </p:sp>
      <p:pic>
        <p:nvPicPr>
          <p:cNvPr id="23555" name="Picture 2" descr="2013_11_06_13_00_m10_rgb_convection.jpg"/>
          <p:cNvPicPr>
            <a:picLocks noChangeAspect="1"/>
          </p:cNvPicPr>
          <p:nvPr/>
        </p:nvPicPr>
        <p:blipFill>
          <a:blip r:embed="rId2"/>
          <a:srcRect/>
          <a:stretch>
            <a:fillRect/>
          </a:stretch>
        </p:blipFill>
        <p:spPr bwMode="auto">
          <a:xfrm>
            <a:off x="0" y="214313"/>
            <a:ext cx="9144000" cy="6429375"/>
          </a:xfrm>
          <a:prstGeom prst="rect">
            <a:avLst/>
          </a:prstGeom>
          <a:noFill/>
          <a:ln w="9525">
            <a:noFill/>
            <a:miter lim="800000"/>
            <a:headEnd/>
            <a:tailEnd/>
          </a:ln>
        </p:spPr>
      </p:pic>
      <p:sp>
        <p:nvSpPr>
          <p:cNvPr id="23556" name="TextBox 3"/>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en-GB"/>
              <a:t>6 Nov 2013, 13:00 UTC , MSG (Met-10)</a:t>
            </a:r>
          </a:p>
          <a:p>
            <a:pPr algn="ctr"/>
            <a:r>
              <a:rPr lang="en-GB"/>
              <a:t>Convection RGB</a:t>
            </a:r>
          </a:p>
        </p:txBody>
      </p:sp>
      <p:cxnSp>
        <p:nvCxnSpPr>
          <p:cNvPr id="5" name="Straight Arrow Connector 4"/>
          <p:cNvCxnSpPr/>
          <p:nvPr/>
        </p:nvCxnSpPr>
        <p:spPr>
          <a:xfrm flipH="1" flipV="1">
            <a:off x="5033554" y="3918858"/>
            <a:ext cx="34835" cy="133241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558" name="TextBox 5"/>
          <p:cNvSpPr txBox="1">
            <a:spLocks noChangeArrowheads="1"/>
          </p:cNvSpPr>
          <p:nvPr/>
        </p:nvSpPr>
        <p:spPr bwMode="auto">
          <a:xfrm>
            <a:off x="4076700" y="5233988"/>
            <a:ext cx="1281113" cy="461962"/>
          </a:xfrm>
          <a:prstGeom prst="rect">
            <a:avLst/>
          </a:prstGeom>
          <a:noFill/>
          <a:ln w="9525">
            <a:noFill/>
            <a:miter lim="800000"/>
            <a:headEnd/>
            <a:tailEnd/>
          </a:ln>
        </p:spPr>
        <p:txBody>
          <a:bodyPr wrap="none">
            <a:spAutoFit/>
          </a:bodyPr>
          <a:lstStyle/>
          <a:p>
            <a:pPr algn="ctr"/>
            <a:r>
              <a:rPr lang="en-GB" sz="2400">
                <a:solidFill>
                  <a:schemeClr val="bg1"/>
                </a:solidFill>
              </a:rPr>
              <a:t>Distrails</a:t>
            </a:r>
          </a:p>
        </p:txBody>
      </p:sp>
      <p:cxnSp>
        <p:nvCxnSpPr>
          <p:cNvPr id="7" name="Straight Arrow Connector 6"/>
          <p:cNvCxnSpPr>
            <a:stCxn id="6" idx="3"/>
          </p:cNvCxnSpPr>
          <p:nvPr/>
        </p:nvCxnSpPr>
        <p:spPr>
          <a:xfrm flipV="1">
            <a:off x="5358026" y="4223658"/>
            <a:ext cx="1452077" cy="1241026"/>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4323806" y="3914503"/>
            <a:ext cx="21771" cy="131064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_70_003.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206500" y="1910596"/>
            <a:ext cx="7022739" cy="4020173"/>
          </a:xfrm>
          <a:prstGeom prst="rect">
            <a:avLst/>
          </a:prstGeom>
        </p:spPr>
      </p:pic>
      <p:sp>
        <p:nvSpPr>
          <p:cNvPr id="8" name="TextBox 7"/>
          <p:cNvSpPr txBox="1"/>
          <p:nvPr/>
        </p:nvSpPr>
        <p:spPr>
          <a:xfrm>
            <a:off x="1910727" y="850443"/>
            <a:ext cx="5681350" cy="430887"/>
          </a:xfrm>
          <a:prstGeom prst="rect">
            <a:avLst/>
          </a:prstGeom>
          <a:noFill/>
        </p:spPr>
        <p:txBody>
          <a:bodyPr wrap="none" rtlCol="0">
            <a:spAutoFit/>
          </a:bodyPr>
          <a:lstStyle/>
          <a:p>
            <a:pPr algn="ctr"/>
            <a:r>
              <a:rPr lang="en-US" sz="2200" dirty="0" smtClean="0"/>
              <a:t>MODIS Cloud Droplet Effective Radius Retrievals</a:t>
            </a:r>
          </a:p>
        </p:txBody>
      </p:sp>
    </p:spTree>
    <p:extLst>
      <p:ext uri="{BB962C8B-B14F-4D97-AF65-F5344CB8AC3E}">
        <p14:creationId xmlns:p14="http://schemas.microsoft.com/office/powerpoint/2010/main" xmlns="" val="42727002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7772400" cy="914400"/>
          </a:xfrm>
        </p:spPr>
        <p:txBody>
          <a:bodyPr/>
          <a:lstStyle/>
          <a:p>
            <a:pPr>
              <a:defRPr/>
            </a:pPr>
            <a:endParaRPr lang="en-GB"/>
          </a:p>
        </p:txBody>
      </p:sp>
      <p:pic>
        <p:nvPicPr>
          <p:cNvPr id="24579" name="Picture 2" descr="2013_11_06_13_00_m10_rgb_natcol.jpg"/>
          <p:cNvPicPr>
            <a:picLocks noChangeAspect="1"/>
          </p:cNvPicPr>
          <p:nvPr/>
        </p:nvPicPr>
        <p:blipFill>
          <a:blip r:embed="rId2"/>
          <a:srcRect/>
          <a:stretch>
            <a:fillRect/>
          </a:stretch>
        </p:blipFill>
        <p:spPr bwMode="auto">
          <a:xfrm>
            <a:off x="0" y="214313"/>
            <a:ext cx="9144000" cy="6429375"/>
          </a:xfrm>
          <a:prstGeom prst="rect">
            <a:avLst/>
          </a:prstGeom>
          <a:noFill/>
          <a:ln w="9525">
            <a:noFill/>
            <a:miter lim="800000"/>
            <a:headEnd/>
            <a:tailEnd/>
          </a:ln>
        </p:spPr>
      </p:pic>
      <p:cxnSp>
        <p:nvCxnSpPr>
          <p:cNvPr id="4" name="Straight Arrow Connector 3"/>
          <p:cNvCxnSpPr/>
          <p:nvPr/>
        </p:nvCxnSpPr>
        <p:spPr>
          <a:xfrm flipH="1" flipV="1">
            <a:off x="5033554" y="3918858"/>
            <a:ext cx="34835" cy="133241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581" name="TextBox 4"/>
          <p:cNvSpPr txBox="1">
            <a:spLocks noChangeArrowheads="1"/>
          </p:cNvSpPr>
          <p:nvPr/>
        </p:nvSpPr>
        <p:spPr bwMode="auto">
          <a:xfrm>
            <a:off x="4076700" y="5233988"/>
            <a:ext cx="1281113" cy="461962"/>
          </a:xfrm>
          <a:prstGeom prst="rect">
            <a:avLst/>
          </a:prstGeom>
          <a:noFill/>
          <a:ln w="9525">
            <a:noFill/>
            <a:miter lim="800000"/>
            <a:headEnd/>
            <a:tailEnd/>
          </a:ln>
        </p:spPr>
        <p:txBody>
          <a:bodyPr wrap="none">
            <a:spAutoFit/>
          </a:bodyPr>
          <a:lstStyle/>
          <a:p>
            <a:pPr algn="ctr"/>
            <a:r>
              <a:rPr lang="en-GB" sz="2400">
                <a:solidFill>
                  <a:schemeClr val="bg1"/>
                </a:solidFill>
              </a:rPr>
              <a:t>Distrails</a:t>
            </a:r>
          </a:p>
        </p:txBody>
      </p:sp>
      <p:cxnSp>
        <p:nvCxnSpPr>
          <p:cNvPr id="6" name="Straight Arrow Connector 5"/>
          <p:cNvCxnSpPr>
            <a:stCxn id="5" idx="3"/>
          </p:cNvCxnSpPr>
          <p:nvPr/>
        </p:nvCxnSpPr>
        <p:spPr>
          <a:xfrm flipV="1">
            <a:off x="5358026" y="4223658"/>
            <a:ext cx="1452077" cy="1241026"/>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4323806" y="3914503"/>
            <a:ext cx="21771" cy="131064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584" name="TextBox 7"/>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en-GB"/>
              <a:t>6 Nov 2013, 13:00 UTC , MSG (Met-10)</a:t>
            </a:r>
          </a:p>
          <a:p>
            <a:pPr algn="ctr"/>
            <a:r>
              <a:rPr lang="en-GB"/>
              <a:t>Day Natural Colours RGB</a:t>
            </a:r>
          </a:p>
        </p:txBody>
      </p:sp>
      <p:sp>
        <p:nvSpPr>
          <p:cNvPr id="24585" name="TextBox 8"/>
          <p:cNvSpPr txBox="1">
            <a:spLocks noChangeArrowheads="1"/>
          </p:cNvSpPr>
          <p:nvPr/>
        </p:nvSpPr>
        <p:spPr bwMode="auto">
          <a:xfrm>
            <a:off x="304800" y="4511675"/>
            <a:ext cx="3557588" cy="646113"/>
          </a:xfrm>
          <a:prstGeom prst="rect">
            <a:avLst/>
          </a:prstGeom>
          <a:noFill/>
          <a:ln w="9525">
            <a:noFill/>
            <a:miter lim="800000"/>
            <a:headEnd/>
            <a:tailEnd/>
          </a:ln>
        </p:spPr>
        <p:txBody>
          <a:bodyPr wrap="none">
            <a:spAutoFit/>
          </a:bodyPr>
          <a:lstStyle/>
          <a:p>
            <a:r>
              <a:rPr lang="en-GB"/>
              <a:t>MSG Natural Colours RGB</a:t>
            </a:r>
            <a:br>
              <a:rPr lang="en-GB"/>
            </a:br>
            <a:r>
              <a:rPr lang="en-GB"/>
              <a:t>not so good to show cloud phase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7772400" cy="914400"/>
          </a:xfrm>
        </p:spPr>
        <p:txBody>
          <a:bodyPr/>
          <a:lstStyle/>
          <a:p>
            <a:pPr>
              <a:defRPr/>
            </a:pPr>
            <a:endParaRPr lang="en-GB"/>
          </a:p>
        </p:txBody>
      </p:sp>
      <p:pic>
        <p:nvPicPr>
          <p:cNvPr id="25603" name="Picture 2" descr="2013_11_06_13_00_m10_rgb_24hmicro.jpg"/>
          <p:cNvPicPr>
            <a:picLocks noChangeAspect="1"/>
          </p:cNvPicPr>
          <p:nvPr/>
        </p:nvPicPr>
        <p:blipFill>
          <a:blip r:embed="rId2"/>
          <a:srcRect/>
          <a:stretch>
            <a:fillRect/>
          </a:stretch>
        </p:blipFill>
        <p:spPr bwMode="auto">
          <a:xfrm>
            <a:off x="0" y="214313"/>
            <a:ext cx="9144000" cy="6429375"/>
          </a:xfrm>
          <a:prstGeom prst="rect">
            <a:avLst/>
          </a:prstGeom>
          <a:noFill/>
          <a:ln w="9525">
            <a:noFill/>
            <a:miter lim="800000"/>
            <a:headEnd/>
            <a:tailEnd/>
          </a:ln>
        </p:spPr>
      </p:pic>
      <p:sp>
        <p:nvSpPr>
          <p:cNvPr id="25604" name="TextBox 3"/>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en-GB"/>
              <a:t>6 Nov 2013, 13:00 UTC , MSG (Met-10)</a:t>
            </a:r>
          </a:p>
          <a:p>
            <a:pPr algn="ctr"/>
            <a:r>
              <a:rPr lang="en-GB"/>
              <a:t>24-h Microphysics RGB</a:t>
            </a:r>
          </a:p>
        </p:txBody>
      </p:sp>
      <p:cxnSp>
        <p:nvCxnSpPr>
          <p:cNvPr id="5" name="Straight Arrow Connector 4"/>
          <p:cNvCxnSpPr/>
          <p:nvPr/>
        </p:nvCxnSpPr>
        <p:spPr>
          <a:xfrm flipH="1" flipV="1">
            <a:off x="5033554" y="3918858"/>
            <a:ext cx="34835" cy="133241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606" name="TextBox 5"/>
          <p:cNvSpPr txBox="1">
            <a:spLocks noChangeArrowheads="1"/>
          </p:cNvSpPr>
          <p:nvPr/>
        </p:nvSpPr>
        <p:spPr bwMode="auto">
          <a:xfrm>
            <a:off x="4076700" y="5233988"/>
            <a:ext cx="1281113" cy="461962"/>
          </a:xfrm>
          <a:prstGeom prst="rect">
            <a:avLst/>
          </a:prstGeom>
          <a:noFill/>
          <a:ln w="9525">
            <a:noFill/>
            <a:miter lim="800000"/>
            <a:headEnd/>
            <a:tailEnd/>
          </a:ln>
        </p:spPr>
        <p:txBody>
          <a:bodyPr wrap="none">
            <a:spAutoFit/>
          </a:bodyPr>
          <a:lstStyle/>
          <a:p>
            <a:pPr algn="ctr"/>
            <a:r>
              <a:rPr lang="en-GB" sz="2400">
                <a:solidFill>
                  <a:schemeClr val="bg1"/>
                </a:solidFill>
              </a:rPr>
              <a:t>Distrails</a:t>
            </a:r>
          </a:p>
        </p:txBody>
      </p:sp>
      <p:cxnSp>
        <p:nvCxnSpPr>
          <p:cNvPr id="7" name="Straight Arrow Connector 6"/>
          <p:cNvCxnSpPr>
            <a:stCxn id="6" idx="3"/>
          </p:cNvCxnSpPr>
          <p:nvPr/>
        </p:nvCxnSpPr>
        <p:spPr>
          <a:xfrm flipV="1">
            <a:off x="5358026" y="4223658"/>
            <a:ext cx="1452077" cy="1241026"/>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4323806" y="3914503"/>
            <a:ext cx="21771" cy="131064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3066" y="336844"/>
            <a:ext cx="7933773" cy="646331"/>
          </a:xfrm>
          <a:prstGeom prst="rect">
            <a:avLst/>
          </a:prstGeom>
          <a:noFill/>
        </p:spPr>
        <p:txBody>
          <a:bodyPr wrap="square" rtlCol="0">
            <a:spAutoFit/>
          </a:bodyPr>
          <a:lstStyle/>
          <a:p>
            <a:pPr algn="ctr"/>
            <a:r>
              <a:rPr lang="en-IE" dirty="0" smtClean="0"/>
              <a:t>Which RGB product shows these holes with the best contrast?</a:t>
            </a:r>
          </a:p>
          <a:p>
            <a:endParaRPr lang="en-GB" dirty="0"/>
          </a:p>
        </p:txBody>
      </p:sp>
      <p:pic>
        <p:nvPicPr>
          <p:cNvPr id="4" name="Picture 3" descr="rgbnatcol.png"/>
          <p:cNvPicPr>
            <a:picLocks noChangeAspect="1"/>
          </p:cNvPicPr>
          <p:nvPr/>
        </p:nvPicPr>
        <p:blipFill>
          <a:blip r:embed="rId2"/>
          <a:stretch>
            <a:fillRect/>
          </a:stretch>
        </p:blipFill>
        <p:spPr>
          <a:xfrm>
            <a:off x="165462" y="1164227"/>
            <a:ext cx="4320000" cy="4617000"/>
          </a:xfrm>
          <a:prstGeom prst="rect">
            <a:avLst/>
          </a:prstGeom>
        </p:spPr>
      </p:pic>
      <p:pic>
        <p:nvPicPr>
          <p:cNvPr id="5" name="Picture 4" descr="rgbcon.png"/>
          <p:cNvPicPr>
            <a:picLocks noChangeAspect="1"/>
          </p:cNvPicPr>
          <p:nvPr/>
        </p:nvPicPr>
        <p:blipFill>
          <a:blip r:embed="rId3"/>
          <a:stretch>
            <a:fillRect/>
          </a:stretch>
        </p:blipFill>
        <p:spPr>
          <a:xfrm>
            <a:off x="4615543" y="1164228"/>
            <a:ext cx="4320000" cy="4617000"/>
          </a:xfrm>
          <a:prstGeom prst="rect">
            <a:avLst/>
          </a:prstGeom>
        </p:spPr>
      </p:pic>
      <p:sp>
        <p:nvSpPr>
          <p:cNvPr id="6" name="TextBox 5"/>
          <p:cNvSpPr txBox="1"/>
          <p:nvPr/>
        </p:nvSpPr>
        <p:spPr>
          <a:xfrm>
            <a:off x="1584960" y="5852160"/>
            <a:ext cx="6966857" cy="646331"/>
          </a:xfrm>
          <a:prstGeom prst="rect">
            <a:avLst/>
          </a:prstGeom>
          <a:noFill/>
        </p:spPr>
        <p:txBody>
          <a:bodyPr wrap="square" rtlCol="0">
            <a:spAutoFit/>
          </a:bodyPr>
          <a:lstStyle/>
          <a:p>
            <a:r>
              <a:rPr lang="en-GB" dirty="0" smtClean="0"/>
              <a:t>RGB Natural Colours                                 RGB Convection</a:t>
            </a:r>
          </a:p>
          <a:p>
            <a:r>
              <a:rPr lang="en-GB" dirty="0" smtClean="0"/>
              <a:t>                                                                     (best contrast)</a:t>
            </a:r>
            <a:endParaRPr lang="en-GB"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01.png"/>
          <p:cNvPicPr>
            <a:picLocks noChangeAspect="1"/>
          </p:cNvPicPr>
          <p:nvPr/>
        </p:nvPicPr>
        <p:blipFill>
          <a:blip r:embed="rId3"/>
          <a:stretch>
            <a:fillRect/>
          </a:stretch>
        </p:blipFill>
        <p:spPr>
          <a:xfrm>
            <a:off x="0" y="989684"/>
            <a:ext cx="9144000" cy="4878631"/>
          </a:xfrm>
          <a:prstGeom prst="rect">
            <a:avLst/>
          </a:prstGeom>
        </p:spPr>
      </p:pic>
      <p:sp>
        <p:nvSpPr>
          <p:cNvPr id="6" name="TextBox 5"/>
          <p:cNvSpPr txBox="1"/>
          <p:nvPr/>
        </p:nvSpPr>
        <p:spPr>
          <a:xfrm>
            <a:off x="4868090" y="2856412"/>
            <a:ext cx="3439887" cy="369332"/>
          </a:xfrm>
          <a:prstGeom prst="rect">
            <a:avLst/>
          </a:prstGeom>
          <a:noFill/>
        </p:spPr>
        <p:txBody>
          <a:bodyPr wrap="square" rtlCol="0">
            <a:spAutoFit/>
          </a:bodyPr>
          <a:lstStyle/>
          <a:p>
            <a:r>
              <a:rPr lang="en-GB" dirty="0" smtClean="0"/>
              <a:t>Ice clouds (NDSI of -0.3 to -0.4)</a:t>
            </a:r>
            <a:endParaRPr lang="en-GB" dirty="0"/>
          </a:p>
        </p:txBody>
      </p:sp>
      <p:cxnSp>
        <p:nvCxnSpPr>
          <p:cNvPr id="8" name="Straight Arrow Connector 7"/>
          <p:cNvCxnSpPr/>
          <p:nvPr/>
        </p:nvCxnSpPr>
        <p:spPr>
          <a:xfrm flipH="1" flipV="1">
            <a:off x="4110445" y="2926083"/>
            <a:ext cx="792481" cy="121917"/>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135086" y="6043749"/>
            <a:ext cx="3777509" cy="646331"/>
          </a:xfrm>
          <a:prstGeom prst="rect">
            <a:avLst/>
          </a:prstGeom>
          <a:noFill/>
        </p:spPr>
        <p:txBody>
          <a:bodyPr wrap="none" rtlCol="0">
            <a:spAutoFit/>
          </a:bodyPr>
          <a:lstStyle/>
          <a:p>
            <a:pPr algn="ctr"/>
            <a:r>
              <a:rPr lang="en-GB" dirty="0" smtClean="0"/>
              <a:t>AVHRR NDSI (range from -1 to +1</a:t>
            </a:r>
            <a:r>
              <a:rPr lang="en-GB" dirty="0" smtClean="0"/>
              <a:t>)</a:t>
            </a:r>
          </a:p>
          <a:p>
            <a:pPr algn="ctr"/>
            <a:r>
              <a:rPr lang="en-GB" dirty="0" smtClean="0"/>
              <a:t>NIR1.6-VIS0.6 / NIR1.6+VIS0.6</a:t>
            </a:r>
            <a:endParaRPr lang="en-GB"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2013_11_06_1200_m10_7.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627" name="TextBox 3"/>
          <p:cNvSpPr txBox="1">
            <a:spLocks noChangeArrowheads="1"/>
          </p:cNvSpPr>
          <p:nvPr/>
        </p:nvSpPr>
        <p:spPr bwMode="auto">
          <a:xfrm>
            <a:off x="107950" y="130175"/>
            <a:ext cx="5994400" cy="369888"/>
          </a:xfrm>
          <a:prstGeom prst="rect">
            <a:avLst/>
          </a:prstGeom>
          <a:noFill/>
          <a:ln w="9525">
            <a:noFill/>
            <a:miter lim="800000"/>
            <a:headEnd/>
            <a:tailEnd/>
          </a:ln>
        </p:spPr>
        <p:txBody>
          <a:bodyPr wrap="none">
            <a:spAutoFit/>
          </a:bodyPr>
          <a:lstStyle/>
          <a:p>
            <a:r>
              <a:rPr lang="en-GB">
                <a:solidFill>
                  <a:schemeClr val="bg1"/>
                </a:solidFill>
              </a:rPr>
              <a:t>Cloud top height                                             cloud phase</a:t>
            </a:r>
          </a:p>
        </p:txBody>
      </p:sp>
      <p:sp>
        <p:nvSpPr>
          <p:cNvPr id="26628" name="TextBox 4"/>
          <p:cNvSpPr txBox="1">
            <a:spLocks noChangeArrowheads="1"/>
          </p:cNvSpPr>
          <p:nvPr/>
        </p:nvSpPr>
        <p:spPr bwMode="auto">
          <a:xfrm>
            <a:off x="107950" y="3557588"/>
            <a:ext cx="6477000" cy="369887"/>
          </a:xfrm>
          <a:prstGeom prst="rect">
            <a:avLst/>
          </a:prstGeom>
          <a:noFill/>
          <a:ln w="9525">
            <a:noFill/>
            <a:miter lim="800000"/>
            <a:headEnd/>
            <a:tailEnd/>
          </a:ln>
        </p:spPr>
        <p:txBody>
          <a:bodyPr wrap="none">
            <a:spAutoFit/>
          </a:bodyPr>
          <a:lstStyle/>
          <a:p>
            <a:r>
              <a:rPr lang="en-GB">
                <a:solidFill>
                  <a:schemeClr val="bg1"/>
                </a:solidFill>
              </a:rPr>
              <a:t>Cloud droplet effective radius                         precipitation rate</a:t>
            </a:r>
          </a:p>
        </p:txBody>
      </p:sp>
      <p:pic>
        <p:nvPicPr>
          <p:cNvPr id="26629" name="Picture 5" descr="scale_reff.png"/>
          <p:cNvPicPr>
            <a:picLocks noChangeAspect="1"/>
          </p:cNvPicPr>
          <p:nvPr/>
        </p:nvPicPr>
        <p:blipFill>
          <a:blip r:embed="rId3"/>
          <a:srcRect/>
          <a:stretch>
            <a:fillRect/>
          </a:stretch>
        </p:blipFill>
        <p:spPr bwMode="auto">
          <a:xfrm>
            <a:off x="4152900" y="4972050"/>
            <a:ext cx="438150" cy="1885950"/>
          </a:xfrm>
          <a:prstGeom prst="rect">
            <a:avLst/>
          </a:prstGeom>
          <a:noFill/>
          <a:ln w="9525">
            <a:noFill/>
            <a:miter lim="800000"/>
            <a:headEnd/>
            <a:tailEnd/>
          </a:ln>
        </p:spPr>
      </p:pic>
      <p:pic>
        <p:nvPicPr>
          <p:cNvPr id="26630" name="Picture 6" descr="scale_precip.png"/>
          <p:cNvPicPr>
            <a:picLocks noChangeAspect="1"/>
          </p:cNvPicPr>
          <p:nvPr/>
        </p:nvPicPr>
        <p:blipFill>
          <a:blip r:embed="rId4"/>
          <a:srcRect/>
          <a:stretch>
            <a:fillRect/>
          </a:stretch>
        </p:blipFill>
        <p:spPr bwMode="auto">
          <a:xfrm>
            <a:off x="8524875" y="4953000"/>
            <a:ext cx="619125" cy="1905000"/>
          </a:xfrm>
          <a:prstGeom prst="rect">
            <a:avLst/>
          </a:prstGeom>
          <a:noFill/>
          <a:ln w="9525">
            <a:noFill/>
            <a:miter lim="800000"/>
            <a:headEnd/>
            <a:tailEnd/>
          </a:ln>
        </p:spPr>
      </p:pic>
      <p:pic>
        <p:nvPicPr>
          <p:cNvPr id="26631" name="Picture 7" descr="scale_phase.png"/>
          <p:cNvPicPr>
            <a:picLocks noChangeAspect="1"/>
          </p:cNvPicPr>
          <p:nvPr/>
        </p:nvPicPr>
        <p:blipFill>
          <a:blip r:embed="rId5"/>
          <a:srcRect/>
          <a:stretch>
            <a:fillRect/>
          </a:stretch>
        </p:blipFill>
        <p:spPr bwMode="auto">
          <a:xfrm>
            <a:off x="7734300" y="2046288"/>
            <a:ext cx="1409700" cy="1371600"/>
          </a:xfrm>
          <a:prstGeom prst="rect">
            <a:avLst/>
          </a:prstGeom>
          <a:noFill/>
          <a:ln w="9525">
            <a:noFill/>
            <a:miter lim="800000"/>
            <a:headEnd/>
            <a:tailEnd/>
          </a:ln>
        </p:spPr>
      </p:pic>
      <p:pic>
        <p:nvPicPr>
          <p:cNvPr id="26632" name="Picture 8" descr="scale_height.png"/>
          <p:cNvPicPr>
            <a:picLocks noChangeAspect="1"/>
          </p:cNvPicPr>
          <p:nvPr/>
        </p:nvPicPr>
        <p:blipFill>
          <a:blip r:embed="rId6"/>
          <a:srcRect/>
          <a:stretch>
            <a:fillRect/>
          </a:stretch>
        </p:blipFill>
        <p:spPr bwMode="auto">
          <a:xfrm>
            <a:off x="3917950" y="1541463"/>
            <a:ext cx="647700" cy="1895475"/>
          </a:xfrm>
          <a:prstGeom prst="rect">
            <a:avLst/>
          </a:prstGeom>
          <a:noFill/>
          <a:ln w="9525">
            <a:noFill/>
            <a:miter lim="800000"/>
            <a:headEnd/>
            <a:tailEnd/>
          </a:ln>
        </p:spPr>
      </p:pic>
      <p:sp>
        <p:nvSpPr>
          <p:cNvPr id="9" name="TextBox 8">
            <a:hlinkClick r:id="rId7"/>
          </p:cNvPr>
          <p:cNvSpPr txBox="1"/>
          <p:nvPr/>
        </p:nvSpPr>
        <p:spPr>
          <a:xfrm>
            <a:off x="0" y="6396335"/>
            <a:ext cx="3145413" cy="461665"/>
          </a:xfrm>
          <a:prstGeom prst="rect">
            <a:avLst/>
          </a:prstGeom>
          <a:solidFill>
            <a:schemeClr val="accent1"/>
          </a:solidFill>
          <a:ln w="15875">
            <a:solidFill>
              <a:schemeClr val="bg1"/>
            </a:solidFill>
          </a:ln>
        </p:spPr>
        <p:txBody>
          <a:bodyPr wrap="none" rtlCol="0">
            <a:spAutoFit/>
          </a:bodyPr>
          <a:lstStyle/>
          <a:p>
            <a:r>
              <a:rPr lang="en-GB" sz="2400" dirty="0" smtClean="0"/>
              <a:t>KNMI Cloud Products</a:t>
            </a:r>
            <a:endParaRPr lang="en-GB" sz="24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PP_20131106_1239_5254N_   78E_2.png"/>
          <p:cNvPicPr>
            <a:picLocks noChangeAspect="1"/>
          </p:cNvPicPr>
          <p:nvPr/>
        </p:nvPicPr>
        <p:blipFill>
          <a:blip r:embed="rId2"/>
          <a:stretch>
            <a:fillRect/>
          </a:stretch>
        </p:blipFill>
        <p:spPr>
          <a:xfrm>
            <a:off x="1143000" y="0"/>
            <a:ext cx="6858000" cy="6858000"/>
          </a:xfrm>
          <a:prstGeom prst="rect">
            <a:avLst/>
          </a:prstGeom>
        </p:spPr>
      </p:pic>
      <p:sp>
        <p:nvSpPr>
          <p:cNvPr id="21509" name="TextBox 4"/>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en-GB" dirty="0"/>
              <a:t>6 Nov 2013, </a:t>
            </a:r>
            <a:r>
              <a:rPr lang="en-GB" dirty="0" smtClean="0"/>
              <a:t>12:39 </a:t>
            </a:r>
            <a:r>
              <a:rPr lang="en-GB" dirty="0"/>
              <a:t>UTC , NPP VIIRS</a:t>
            </a:r>
          </a:p>
          <a:p>
            <a:pPr algn="ctr"/>
            <a:r>
              <a:rPr lang="en-GB" dirty="0"/>
              <a:t>Day </a:t>
            </a:r>
            <a:r>
              <a:rPr lang="en-GB" dirty="0" smtClean="0"/>
              <a:t>Natural Colour </a:t>
            </a:r>
            <a:r>
              <a:rPr lang="en-GB" dirty="0" smtClean="0"/>
              <a:t>RGB (from Tom Goren, HUJ)</a:t>
            </a:r>
            <a:endParaRPr lang="en-GB" dirty="0"/>
          </a:p>
        </p:txBody>
      </p:sp>
      <p:cxnSp>
        <p:nvCxnSpPr>
          <p:cNvPr id="6" name="Straight Arrow Connector 5"/>
          <p:cNvCxnSpPr/>
          <p:nvPr/>
        </p:nvCxnSpPr>
        <p:spPr>
          <a:xfrm flipV="1">
            <a:off x="4302034" y="4598126"/>
            <a:ext cx="1018904" cy="705394"/>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511" name="TextBox 6"/>
          <p:cNvSpPr txBox="1">
            <a:spLocks noChangeArrowheads="1"/>
          </p:cNvSpPr>
          <p:nvPr/>
        </p:nvSpPr>
        <p:spPr bwMode="auto">
          <a:xfrm>
            <a:off x="2890883" y="4963659"/>
            <a:ext cx="1493838" cy="646112"/>
          </a:xfrm>
          <a:prstGeom prst="rect">
            <a:avLst/>
          </a:prstGeom>
          <a:noFill/>
          <a:ln w="9525">
            <a:noFill/>
            <a:miter lim="800000"/>
            <a:headEnd/>
            <a:tailEnd/>
          </a:ln>
        </p:spPr>
        <p:txBody>
          <a:bodyPr wrap="none">
            <a:spAutoFit/>
          </a:bodyPr>
          <a:lstStyle/>
          <a:p>
            <a:pPr algn="ctr"/>
            <a:r>
              <a:rPr lang="en-GB" dirty="0"/>
              <a:t>Punch Holes</a:t>
            </a:r>
          </a:p>
          <a:p>
            <a:pPr algn="ctr"/>
            <a:r>
              <a:rPr lang="en-GB" dirty="0"/>
              <a:t>(</a:t>
            </a:r>
            <a:r>
              <a:rPr lang="en-GB" dirty="0" err="1"/>
              <a:t>Distrails</a:t>
            </a:r>
            <a:r>
              <a:rPr lang="en-GB" dirty="0"/>
              <a: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PP_20131106_1239_5254N_   78E.png"/>
          <p:cNvPicPr>
            <a:picLocks noChangeAspect="1"/>
          </p:cNvPicPr>
          <p:nvPr/>
        </p:nvPicPr>
        <p:blipFill>
          <a:blip r:embed="rId2"/>
          <a:stretch>
            <a:fillRect/>
          </a:stretch>
        </p:blipFill>
        <p:spPr>
          <a:xfrm>
            <a:off x="1143000" y="0"/>
            <a:ext cx="6858000" cy="6858000"/>
          </a:xfrm>
          <a:prstGeom prst="rect">
            <a:avLst/>
          </a:prstGeom>
        </p:spPr>
      </p:pic>
      <p:sp>
        <p:nvSpPr>
          <p:cNvPr id="21509" name="TextBox 4"/>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en-GB" dirty="0"/>
              <a:t>6 Nov 2013, </a:t>
            </a:r>
            <a:r>
              <a:rPr lang="en-GB" dirty="0" smtClean="0"/>
              <a:t>12:39 </a:t>
            </a:r>
            <a:r>
              <a:rPr lang="en-GB" dirty="0"/>
              <a:t>UTC , NPP VIIRS</a:t>
            </a:r>
          </a:p>
          <a:p>
            <a:pPr algn="ctr"/>
            <a:r>
              <a:rPr lang="en-GB" dirty="0"/>
              <a:t>Day </a:t>
            </a:r>
            <a:r>
              <a:rPr lang="en-GB" dirty="0" smtClean="0"/>
              <a:t>Microphysics RGB (from Tom Goren, HUJ)</a:t>
            </a:r>
            <a:endParaRPr lang="en-GB" dirty="0"/>
          </a:p>
        </p:txBody>
      </p:sp>
      <p:cxnSp>
        <p:nvCxnSpPr>
          <p:cNvPr id="6" name="Straight Arrow Connector 5"/>
          <p:cNvCxnSpPr/>
          <p:nvPr/>
        </p:nvCxnSpPr>
        <p:spPr>
          <a:xfrm flipV="1">
            <a:off x="4302034" y="4598126"/>
            <a:ext cx="1018904" cy="705394"/>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511" name="TextBox 6"/>
          <p:cNvSpPr txBox="1">
            <a:spLocks noChangeArrowheads="1"/>
          </p:cNvSpPr>
          <p:nvPr/>
        </p:nvSpPr>
        <p:spPr bwMode="auto">
          <a:xfrm>
            <a:off x="2890883" y="4963659"/>
            <a:ext cx="1493838" cy="646112"/>
          </a:xfrm>
          <a:prstGeom prst="rect">
            <a:avLst/>
          </a:prstGeom>
          <a:noFill/>
          <a:ln w="9525">
            <a:noFill/>
            <a:miter lim="800000"/>
            <a:headEnd/>
            <a:tailEnd/>
          </a:ln>
        </p:spPr>
        <p:txBody>
          <a:bodyPr wrap="none">
            <a:spAutoFit/>
          </a:bodyPr>
          <a:lstStyle/>
          <a:p>
            <a:pPr algn="ctr"/>
            <a:r>
              <a:rPr lang="en-GB" dirty="0"/>
              <a:t>Punch Holes</a:t>
            </a:r>
          </a:p>
          <a:p>
            <a:pPr algn="ctr"/>
            <a:r>
              <a:rPr lang="en-GB" dirty="0"/>
              <a:t>(</a:t>
            </a:r>
            <a:r>
              <a:rPr lang="en-GB" dirty="0" err="1"/>
              <a:t>Distrails</a:t>
            </a:r>
            <a:r>
              <a:rPr lang="en-GB" dirty="0"/>
              <a: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new.png"/>
          <p:cNvPicPr>
            <a:picLocks noChangeAspect="1"/>
          </p:cNvPicPr>
          <p:nvPr/>
        </p:nvPicPr>
        <p:blipFill>
          <a:blip r:embed="rId2"/>
          <a:stretch>
            <a:fillRect/>
          </a:stretch>
        </p:blipFill>
        <p:spPr>
          <a:xfrm>
            <a:off x="1143000" y="0"/>
            <a:ext cx="6858000" cy="6858000"/>
          </a:xfrm>
          <a:prstGeom prst="rect">
            <a:avLst/>
          </a:prstGeom>
        </p:spPr>
      </p:pic>
      <p:sp>
        <p:nvSpPr>
          <p:cNvPr id="21509" name="TextBox 4"/>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en-GB" dirty="0"/>
              <a:t>6 Nov 2013, </a:t>
            </a:r>
            <a:r>
              <a:rPr lang="en-GB" dirty="0" smtClean="0"/>
              <a:t>12:39 </a:t>
            </a:r>
            <a:r>
              <a:rPr lang="en-GB" dirty="0"/>
              <a:t>UTC , NPP VIIRS</a:t>
            </a:r>
          </a:p>
          <a:p>
            <a:pPr algn="ctr"/>
            <a:r>
              <a:rPr lang="en-GB" dirty="0"/>
              <a:t>Day </a:t>
            </a:r>
            <a:r>
              <a:rPr lang="en-GB" dirty="0" smtClean="0"/>
              <a:t>Natural Colour </a:t>
            </a:r>
            <a:r>
              <a:rPr lang="en-GB" dirty="0" smtClean="0"/>
              <a:t>RGB (from Tom Goren, HUJ)</a:t>
            </a:r>
            <a:endParaRPr lang="en-GB" dirty="0"/>
          </a:p>
        </p:txBody>
      </p:sp>
      <p:cxnSp>
        <p:nvCxnSpPr>
          <p:cNvPr id="6" name="Straight Arrow Connector 5"/>
          <p:cNvCxnSpPr/>
          <p:nvPr/>
        </p:nvCxnSpPr>
        <p:spPr>
          <a:xfrm flipV="1">
            <a:off x="2725782" y="3788228"/>
            <a:ext cx="1018904" cy="705394"/>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511" name="TextBox 6"/>
          <p:cNvSpPr txBox="1">
            <a:spLocks noChangeArrowheads="1"/>
          </p:cNvSpPr>
          <p:nvPr/>
        </p:nvSpPr>
        <p:spPr bwMode="auto">
          <a:xfrm>
            <a:off x="1532346" y="4475979"/>
            <a:ext cx="1493838" cy="646112"/>
          </a:xfrm>
          <a:prstGeom prst="rect">
            <a:avLst/>
          </a:prstGeom>
          <a:noFill/>
          <a:ln w="9525">
            <a:noFill/>
            <a:miter lim="800000"/>
            <a:headEnd/>
            <a:tailEnd/>
          </a:ln>
        </p:spPr>
        <p:txBody>
          <a:bodyPr wrap="none">
            <a:spAutoFit/>
          </a:bodyPr>
          <a:lstStyle/>
          <a:p>
            <a:pPr algn="ctr"/>
            <a:r>
              <a:rPr lang="en-GB" dirty="0"/>
              <a:t>Punch Holes</a:t>
            </a:r>
          </a:p>
          <a:p>
            <a:pPr algn="ctr"/>
            <a:r>
              <a:rPr lang="en-GB" dirty="0"/>
              <a:t>(</a:t>
            </a:r>
            <a:r>
              <a:rPr lang="en-GB" dirty="0" err="1"/>
              <a:t>Distrails</a:t>
            </a:r>
            <a:r>
              <a:rPr lang="en-GB" dirty="0"/>
              <a:t>)</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new.png"/>
          <p:cNvPicPr>
            <a:picLocks noChangeAspect="1"/>
          </p:cNvPicPr>
          <p:nvPr/>
        </p:nvPicPr>
        <p:blipFill>
          <a:blip r:embed="rId2"/>
          <a:stretch>
            <a:fillRect/>
          </a:stretch>
        </p:blipFill>
        <p:spPr>
          <a:xfrm>
            <a:off x="1143000" y="0"/>
            <a:ext cx="6858000" cy="6858000"/>
          </a:xfrm>
          <a:prstGeom prst="rect">
            <a:avLst/>
          </a:prstGeom>
        </p:spPr>
      </p:pic>
      <p:sp>
        <p:nvSpPr>
          <p:cNvPr id="21509" name="TextBox 4"/>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en-GB" dirty="0"/>
              <a:t>6 Nov 2013, </a:t>
            </a:r>
            <a:r>
              <a:rPr lang="en-GB" dirty="0" smtClean="0"/>
              <a:t>12:39 </a:t>
            </a:r>
            <a:r>
              <a:rPr lang="en-GB" dirty="0"/>
              <a:t>UTC , NPP VIIRS</a:t>
            </a:r>
          </a:p>
          <a:p>
            <a:pPr algn="ctr"/>
            <a:r>
              <a:rPr lang="en-GB" dirty="0"/>
              <a:t>Day </a:t>
            </a:r>
            <a:r>
              <a:rPr lang="en-GB" dirty="0" smtClean="0"/>
              <a:t>Microphysics RGB (from Tom Goren, HUJ)</a:t>
            </a:r>
            <a:endParaRPr lang="en-GB" dirty="0"/>
          </a:p>
        </p:txBody>
      </p:sp>
      <p:cxnSp>
        <p:nvCxnSpPr>
          <p:cNvPr id="9" name="Straight Arrow Connector 8"/>
          <p:cNvCxnSpPr/>
          <p:nvPr/>
        </p:nvCxnSpPr>
        <p:spPr>
          <a:xfrm flipV="1">
            <a:off x="2725782" y="3788228"/>
            <a:ext cx="1018904" cy="705394"/>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6"/>
          <p:cNvSpPr txBox="1">
            <a:spLocks noChangeArrowheads="1"/>
          </p:cNvSpPr>
          <p:nvPr/>
        </p:nvSpPr>
        <p:spPr bwMode="auto">
          <a:xfrm>
            <a:off x="1532346" y="4475979"/>
            <a:ext cx="1493838" cy="646112"/>
          </a:xfrm>
          <a:prstGeom prst="rect">
            <a:avLst/>
          </a:prstGeom>
          <a:noFill/>
          <a:ln w="9525">
            <a:noFill/>
            <a:miter lim="800000"/>
            <a:headEnd/>
            <a:tailEnd/>
          </a:ln>
        </p:spPr>
        <p:txBody>
          <a:bodyPr wrap="none">
            <a:spAutoFit/>
          </a:bodyPr>
          <a:lstStyle/>
          <a:p>
            <a:pPr algn="ctr"/>
            <a:r>
              <a:rPr lang="en-GB" dirty="0"/>
              <a:t>Punch Holes</a:t>
            </a:r>
          </a:p>
          <a:p>
            <a:pPr algn="ctr"/>
            <a:r>
              <a:rPr lang="en-GB" dirty="0"/>
              <a:t>(</a:t>
            </a:r>
            <a:r>
              <a:rPr lang="en-GB" dirty="0" err="1"/>
              <a:t>Distrails</a:t>
            </a:r>
            <a:r>
              <a:rPr lang="en-GB" dirty="0"/>
              <a: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3"/>
            <a:ext cx="7772400" cy="914400"/>
          </a:xfrm>
        </p:spPr>
        <p:txBody>
          <a:bodyPr/>
          <a:lstStyle/>
          <a:p>
            <a:pPr>
              <a:defRPr/>
            </a:pPr>
            <a:endParaRPr lang="en-GB"/>
          </a:p>
        </p:txBody>
      </p:sp>
      <p:pic>
        <p:nvPicPr>
          <p:cNvPr id="22531" name="Picture 2" descr="2013_11_06_13_00_m10_hrv.jpg"/>
          <p:cNvPicPr>
            <a:picLocks noChangeAspect="1"/>
          </p:cNvPicPr>
          <p:nvPr/>
        </p:nvPicPr>
        <p:blipFill>
          <a:blip r:embed="rId2"/>
          <a:srcRect/>
          <a:stretch>
            <a:fillRect/>
          </a:stretch>
        </p:blipFill>
        <p:spPr bwMode="auto">
          <a:xfrm>
            <a:off x="0" y="214313"/>
            <a:ext cx="9144000" cy="6429375"/>
          </a:xfrm>
          <a:prstGeom prst="rect">
            <a:avLst/>
          </a:prstGeom>
          <a:noFill/>
          <a:ln w="9525">
            <a:noFill/>
            <a:miter lim="800000"/>
            <a:headEnd/>
            <a:tailEnd/>
          </a:ln>
        </p:spPr>
      </p:pic>
      <p:sp>
        <p:nvSpPr>
          <p:cNvPr id="22532" name="TextBox 3"/>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en-GB"/>
              <a:t>6 Nov 2013, 13:00 UTC , MSG (Met-10)</a:t>
            </a:r>
          </a:p>
          <a:p>
            <a:pPr algn="ctr"/>
            <a:r>
              <a:rPr lang="en-GB"/>
              <a:t>HRV Channel</a:t>
            </a:r>
          </a:p>
        </p:txBody>
      </p:sp>
      <p:cxnSp>
        <p:nvCxnSpPr>
          <p:cNvPr id="5" name="Straight Arrow Connector 4"/>
          <p:cNvCxnSpPr/>
          <p:nvPr/>
        </p:nvCxnSpPr>
        <p:spPr>
          <a:xfrm flipH="1" flipV="1">
            <a:off x="5033554" y="3918858"/>
            <a:ext cx="34835" cy="133241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534" name="TextBox 5"/>
          <p:cNvSpPr txBox="1">
            <a:spLocks noChangeArrowheads="1"/>
          </p:cNvSpPr>
          <p:nvPr/>
        </p:nvSpPr>
        <p:spPr bwMode="auto">
          <a:xfrm>
            <a:off x="4076700" y="5233988"/>
            <a:ext cx="1281113" cy="461962"/>
          </a:xfrm>
          <a:prstGeom prst="rect">
            <a:avLst/>
          </a:prstGeom>
          <a:noFill/>
          <a:ln w="9525">
            <a:noFill/>
            <a:miter lim="800000"/>
            <a:headEnd/>
            <a:tailEnd/>
          </a:ln>
        </p:spPr>
        <p:txBody>
          <a:bodyPr wrap="none">
            <a:spAutoFit/>
          </a:bodyPr>
          <a:lstStyle/>
          <a:p>
            <a:pPr algn="ctr"/>
            <a:r>
              <a:rPr lang="en-GB" sz="2400">
                <a:solidFill>
                  <a:schemeClr val="bg1"/>
                </a:solidFill>
              </a:rPr>
              <a:t>Distrails</a:t>
            </a:r>
          </a:p>
        </p:txBody>
      </p:sp>
      <p:cxnSp>
        <p:nvCxnSpPr>
          <p:cNvPr id="7" name="Straight Arrow Connector 6"/>
          <p:cNvCxnSpPr>
            <a:stCxn id="6" idx="3"/>
          </p:cNvCxnSpPr>
          <p:nvPr/>
        </p:nvCxnSpPr>
        <p:spPr>
          <a:xfrm flipV="1">
            <a:off x="5358026" y="4223658"/>
            <a:ext cx="1452077" cy="1241026"/>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4323806" y="3914503"/>
            <a:ext cx="21771" cy="131064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jptt3gqz[1]">
            <a:hlinkClick r:id="rId3" action="ppaction://hlinkfile"/>
          </p:cNvPr>
          <p:cNvPicPr>
            <a:picLocks noChangeAspect="1" noChangeArrowheads="1" noCrop="1"/>
          </p:cNvPicPr>
          <p:nvPr/>
        </p:nvPicPr>
        <p:blipFill>
          <a:blip r:embed="rId4"/>
          <a:srcRect/>
          <a:stretch>
            <a:fillRect/>
          </a:stretch>
        </p:blipFill>
        <p:spPr bwMode="auto">
          <a:xfrm>
            <a:off x="8293100" y="5641975"/>
            <a:ext cx="720725" cy="48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89050" y="1407414"/>
            <a:ext cx="6578600" cy="4409186"/>
          </a:xfrm>
          <a:prstGeom prst="rect">
            <a:avLst/>
          </a:prstGeom>
        </p:spPr>
      </p:pic>
      <p:sp>
        <p:nvSpPr>
          <p:cNvPr id="3" name="TextBox 2"/>
          <p:cNvSpPr txBox="1"/>
          <p:nvPr/>
        </p:nvSpPr>
        <p:spPr>
          <a:xfrm>
            <a:off x="1111250" y="635000"/>
            <a:ext cx="7280283" cy="646331"/>
          </a:xfrm>
          <a:prstGeom prst="rect">
            <a:avLst/>
          </a:prstGeom>
          <a:noFill/>
        </p:spPr>
        <p:txBody>
          <a:bodyPr wrap="none" rtlCol="0">
            <a:spAutoFit/>
          </a:bodyPr>
          <a:lstStyle/>
          <a:p>
            <a:pPr algn="ctr"/>
            <a:r>
              <a:rPr lang="en-US" dirty="0" smtClean="0"/>
              <a:t>Ship Track Photograph During Monterey Area Ship Track Experiment (MAST)</a:t>
            </a:r>
          </a:p>
          <a:p>
            <a:pPr algn="ctr"/>
            <a:r>
              <a:rPr lang="en-US" dirty="0" smtClean="0"/>
              <a:t>From RC-10 camera on NASA ER-2, 13 June 1994 </a:t>
            </a:r>
            <a:endParaRPr lang="en-US" dirty="0"/>
          </a:p>
        </p:txBody>
      </p:sp>
    </p:spTree>
    <p:extLst>
      <p:ext uri="{BB962C8B-B14F-4D97-AF65-F5344CB8AC3E}">
        <p14:creationId xmlns:p14="http://schemas.microsoft.com/office/powerpoint/2010/main" xmlns="" val="3566497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39072" y="0"/>
            <a:ext cx="7265855" cy="6858000"/>
          </a:xfrm>
          <a:prstGeom prst="rect">
            <a:avLst/>
          </a:prstGeom>
        </p:spPr>
      </p:pic>
    </p:spTree>
    <p:extLst>
      <p:ext uri="{BB962C8B-B14F-4D97-AF65-F5344CB8AC3E}">
        <p14:creationId xmlns:p14="http://schemas.microsoft.com/office/powerpoint/2010/main" xmlns="" val="20267718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CIMSSpresentation</Template>
  <TotalTime>3176</TotalTime>
  <Words>1887</Words>
  <Application>Microsoft Office PowerPoint</Application>
  <PresentationFormat>On-screen Show (4:3)</PresentationFormat>
  <Paragraphs>331</Paragraphs>
  <Slides>79</Slides>
  <Notes>6</Notes>
  <HiddenSlides>0</HiddenSlides>
  <MMClips>0</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CIMSSpresentation</vt:lpstr>
      <vt:lpstr>Default Design</vt:lpstr>
      <vt:lpstr>Remote Sensing Summer School 2013 Steve Ackerman (CIMSS)</vt:lpstr>
      <vt:lpstr>Case 1</vt:lpstr>
      <vt:lpstr>Slide 3</vt:lpstr>
      <vt:lpstr>Ship Tracks</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Ship tracks during night</vt:lpstr>
      <vt:lpstr>Slide 24</vt:lpstr>
      <vt:lpstr>Slide 25</vt:lpstr>
      <vt:lpstr>Slide 26</vt:lpstr>
      <vt:lpstr>Slide 27</vt:lpstr>
      <vt:lpstr>Slide 28</vt:lpstr>
      <vt:lpstr>Slide 29</vt:lpstr>
      <vt:lpstr>Slide 30</vt:lpstr>
      <vt:lpstr>Slide 31</vt:lpstr>
      <vt:lpstr>Slide 32</vt:lpstr>
      <vt:lpstr>Pollution tracks over land</vt:lpstr>
      <vt:lpstr>Slide 34</vt:lpstr>
      <vt:lpstr>Slide 35</vt:lpstr>
      <vt:lpstr>Slide 36</vt:lpstr>
      <vt:lpstr>Slide 37</vt:lpstr>
      <vt:lpstr>Slide 38</vt:lpstr>
      <vt:lpstr>Slide 39</vt:lpstr>
      <vt:lpstr>Slide 40</vt:lpstr>
      <vt:lpstr>Slide 41</vt:lpstr>
      <vt:lpstr>Slide 42</vt:lpstr>
      <vt:lpstr>Slide 43</vt:lpstr>
      <vt:lpstr>Case 2</vt:lpstr>
      <vt:lpstr>Slide 45</vt:lpstr>
      <vt:lpstr>Contrails</vt:lpstr>
      <vt:lpstr>Detection</vt:lpstr>
      <vt:lpstr>Slide 48</vt:lpstr>
      <vt:lpstr>Slide 49</vt:lpstr>
      <vt:lpstr>NIR1.3: Another Example</vt:lpstr>
      <vt:lpstr>Slide 51</vt:lpstr>
      <vt:lpstr>Case 3</vt:lpstr>
      <vt:lpstr>Slide 53</vt:lpstr>
      <vt:lpstr>Slide 54</vt:lpstr>
      <vt:lpstr>Distrails</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vector>
  </TitlesOfParts>
  <Company>SSEC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Ackerman</dc:creator>
  <cp:lastModifiedBy>Jochen Kerkmann</cp:lastModifiedBy>
  <cp:revision>144</cp:revision>
  <dcterms:created xsi:type="dcterms:W3CDTF">2008-09-17T17:09:36Z</dcterms:created>
  <dcterms:modified xsi:type="dcterms:W3CDTF">2015-06-30T13:38:08Z</dcterms:modified>
</cp:coreProperties>
</file>